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6"/>
  </p:handoutMasterIdLst>
  <p:sldIdLst>
    <p:sldId id="256" r:id="rId2"/>
    <p:sldId id="270" r:id="rId3"/>
    <p:sldId id="296" r:id="rId4"/>
    <p:sldId id="289" r:id="rId5"/>
    <p:sldId id="261" r:id="rId6"/>
    <p:sldId id="263" r:id="rId7"/>
    <p:sldId id="276" r:id="rId8"/>
    <p:sldId id="281" r:id="rId9"/>
    <p:sldId id="257" r:id="rId10"/>
    <p:sldId id="258" r:id="rId11"/>
    <p:sldId id="267" r:id="rId12"/>
    <p:sldId id="266" r:id="rId13"/>
    <p:sldId id="269" r:id="rId14"/>
    <p:sldId id="262" r:id="rId15"/>
    <p:sldId id="279" r:id="rId16"/>
    <p:sldId id="295" r:id="rId17"/>
    <p:sldId id="274" r:id="rId18"/>
    <p:sldId id="275" r:id="rId19"/>
    <p:sldId id="280" r:id="rId20"/>
    <p:sldId id="282" r:id="rId21"/>
    <p:sldId id="284" r:id="rId22"/>
    <p:sldId id="286" r:id="rId23"/>
    <p:sldId id="293" r:id="rId24"/>
    <p:sldId id="259" r:id="rId2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8676"/>
    <a:srgbClr val="F2A0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92159-2E25-43AE-A332-BFAE175CCAF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C810E-5D83-4C4D-85AD-AAA8EAA2C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343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2A3EF5B3-492A-4C0D-8A7A-9A0CEFD4EABA}" type="datetimeFigureOut">
              <a:rPr lang="ru-RU" smtClean="0"/>
              <a:t>07.02.2025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5B71C1F-DE91-49B3-ACE6-6544EA8F228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imo10.labirint.ru/books/750892/cover.jpg/242-0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imo10.labirint.ru/books/785238/cover.jpg/242-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Формы психолого-педагогической профилактической работы с подростками </a:t>
            </a:r>
            <a:r>
              <a:rPr lang="ru-RU" sz="3600" b="1"/>
              <a:t>с деструктивным </a:t>
            </a:r>
            <a:r>
              <a:rPr lang="ru-RU" sz="3600" b="1" dirty="0"/>
              <a:t>поведением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5085184"/>
            <a:ext cx="4392488" cy="1080120"/>
          </a:xfrm>
        </p:spPr>
        <p:txBody>
          <a:bodyPr>
            <a:normAutofit/>
          </a:bodyPr>
          <a:lstStyle/>
          <a:p>
            <a:pPr algn="r"/>
            <a:r>
              <a:rPr lang="ru-RU" sz="1800" dirty="0"/>
              <a:t>Сысоева И.В,, учитель ГБОУ СО «Верхнесалдинская школа»</a:t>
            </a:r>
          </a:p>
        </p:txBody>
      </p:sp>
    </p:spTree>
    <p:extLst>
      <p:ext uri="{BB962C8B-B14F-4D97-AF65-F5344CB8AC3E}">
        <p14:creationId xmlns:p14="http://schemas.microsoft.com/office/powerpoint/2010/main" val="2365416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Деструктивное поведение -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000" dirty="0"/>
              <a:t>	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D3F318-E978-07E0-8802-D9C79C40AE63}"/>
              </a:ext>
            </a:extLst>
          </p:cNvPr>
          <p:cNvSpPr txBox="1"/>
          <p:nvPr/>
        </p:nvSpPr>
        <p:spPr>
          <a:xfrm>
            <a:off x="539552" y="2132856"/>
            <a:ext cx="7975798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Устойчивое отклоняющееся от значимых в обществе социальных норм,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причиняет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реальный ущерб самой личности, ближайшему окружению, обществу в целом.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Имеет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психолого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- педагогическую сущность.</a:t>
            </a:r>
            <a:endParaRPr lang="ru-RU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Профилактика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деструкций 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является важной функцией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ОО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pPr algn="just"/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Методические рекомендации основаны на положениях Федерального закона от 29 декабря 2012 г. № 273-ФЗ «Об образовании в Российской Федерации», (статья 5,8,34,42)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.</a:t>
            </a:r>
          </a:p>
          <a:p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449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ФОРМЫ ДЕСТРУКТИВНОГО ПОВЕДЕНИЯ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ru-RU" sz="1800" b="1" dirty="0"/>
          </a:p>
          <a:p>
            <a:pPr algn="just"/>
            <a:r>
              <a:rPr lang="ru-RU" sz="2000" dirty="0">
                <a:solidFill>
                  <a:srgbClr val="001F5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ru-RU" sz="2000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зменились за последние </a:t>
            </a:r>
            <a:r>
              <a:rPr lang="ru-RU" sz="2000" dirty="0">
                <a:solidFill>
                  <a:srgbClr val="001F5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10</a:t>
            </a:r>
            <a:r>
              <a:rPr lang="ru-RU" sz="2000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лет. Наиболее распространенные виды</a:t>
            </a:r>
            <a:r>
              <a:rPr lang="ru-RU" sz="2000" dirty="0">
                <a:solidFill>
                  <a:srgbClr val="001F5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ru-RU" sz="2000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нехимические аддикции </a:t>
            </a:r>
            <a:r>
              <a:rPr lang="ru-RU" sz="2000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(11-13 лет –65,2%, 14-18 лет –67,9%): игромания, увлеченность социальными сетями и «</a:t>
            </a:r>
            <a:r>
              <a:rPr lang="ru-RU" sz="2000" dirty="0" err="1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фаббинг</a:t>
            </a:r>
            <a:r>
              <a:rPr lang="ru-RU" sz="2000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»–увлеченность гаджетами; </a:t>
            </a:r>
          </a:p>
          <a:p>
            <a:pPr algn="just"/>
            <a:r>
              <a:rPr lang="ru-RU" sz="2000" b="1" dirty="0">
                <a:solidFill>
                  <a:srgbClr val="001F5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</a:t>
            </a:r>
            <a:r>
              <a:rPr lang="ru-RU" sz="2000" b="1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изическая  и психологическая  агрессия </a:t>
            </a:r>
            <a:r>
              <a:rPr lang="ru-RU" sz="2000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(11-13 лет –62,9%, 14-18 лет –64,0%); </a:t>
            </a:r>
          </a:p>
          <a:p>
            <a:pPr algn="just"/>
            <a:r>
              <a:rPr lang="ru-RU" sz="2000" b="1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химические аддикции</a:t>
            </a:r>
            <a:r>
              <a:rPr lang="ru-RU" sz="2000" b="1" dirty="0">
                <a:solidFill>
                  <a:srgbClr val="001F5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 употребление </a:t>
            </a:r>
            <a:r>
              <a:rPr lang="ru-RU" sz="2000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различных психоактивных веществ</a:t>
            </a:r>
            <a:r>
              <a:rPr lang="ru-RU" sz="2000" dirty="0">
                <a:solidFill>
                  <a:srgbClr val="001F5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алкоголя, табака</a:t>
            </a:r>
            <a:r>
              <a:rPr lang="ru-RU" sz="2000" dirty="0">
                <a:solidFill>
                  <a:srgbClr val="001F5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(11-13 лет –45,1%, 14-18 лет –59,7%).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Также 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аспространенные виды деструктивного поведения подростков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бродяжничество, ложь, ненормативная лексика, систематические прогулы школы, побеги из дома. </a:t>
            </a:r>
            <a:b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000" dirty="0">
              <a:effectLst/>
            </a:endParaRPr>
          </a:p>
          <a:p>
            <a:b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198056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04664"/>
            <a:ext cx="7886700" cy="6736282"/>
          </a:xfrm>
          <a:solidFill>
            <a:srgbClr val="E48676"/>
          </a:solidFill>
        </p:spPr>
        <p:txBody>
          <a:bodyPr/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Портрет подростка с деструктивным  поведением</a:t>
            </a:r>
            <a:br>
              <a:rPr lang="ru-RU" sz="5400" b="1" dirty="0">
                <a:solidFill>
                  <a:schemeClr val="bg1"/>
                </a:solidFill>
              </a:rPr>
            </a:br>
            <a:r>
              <a:rPr lang="ru-RU" sz="5400" b="1" dirty="0">
                <a:solidFill>
                  <a:schemeClr val="bg1"/>
                </a:solidFill>
              </a:rPr>
              <a:t>(</a:t>
            </a:r>
            <a:r>
              <a:rPr lang="ru-RU" sz="4000" b="1" dirty="0">
                <a:solidFill>
                  <a:schemeClr val="bg1"/>
                </a:solidFill>
              </a:rPr>
              <a:t>составляется в виде памяток для педагогов</a:t>
            </a:r>
            <a:r>
              <a:rPr lang="ru-RU" sz="5400" b="1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16413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534" y="4957762"/>
            <a:ext cx="7886700" cy="1224136"/>
          </a:xfrm>
          <a:solidFill>
            <a:srgbClr val="E48676"/>
          </a:solidFill>
        </p:spPr>
        <p:txBody>
          <a:bodyPr/>
          <a:lstStyle/>
          <a:p>
            <a:pPr algn="ctr"/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j-cs"/>
              </a:rPr>
              <a:t>ИЗМЕНЕНИЯ В ПОВЕДЕНИИ (ВНЕШНИЕ ПРИЗНАКИ)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412776"/>
            <a:ext cx="8136904" cy="4351338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200" dirty="0"/>
              <a:t>	-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61DF87-376A-602F-E2CC-C5BCA6F314C1}"/>
              </a:ext>
            </a:extLst>
          </p:cNvPr>
          <p:cNvSpPr txBox="1"/>
          <p:nvPr/>
        </p:nvSpPr>
        <p:spPr>
          <a:xfrm>
            <a:off x="827584" y="322402"/>
            <a:ext cx="6984776" cy="4594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конфликтное поведение, участие в травле 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28600" marR="0" lvl="0" indent="-22860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проявление интереса к неприятным зрелищам, сценам насилия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28600" marR="0" lvl="0" indent="-22860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участие в поджогах, «играх» с легковоспламеняющимися и взрывоопасными веществами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28600" marR="0" lvl="0" indent="-22860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трансляция деструктивного контента в социальных сетях (выкладывание личных фото, пересылка понравившихся фото, «лайки»)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навязчивое рисование (рисует жуткие и пугающие картины, либо просто заштриховывает бумагу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968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marL="228600" marR="0" lvl="0" indent="-228600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ПСИХОЛОГИЧЕСКИЕ ПРИЗНАКИ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43735"/>
          </a:xfr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1)Повышенная возбудимость, тревожность,</a:t>
            </a: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перерастающая в грубость, откровенную  агрессию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HelveticaNeueCyr"/>
                <a:ea typeface="Calibri" panose="020F0502020204030204" pitchFamily="34" charset="0"/>
                <a:cs typeface="HelveticaNeueCyr"/>
              </a:rPr>
              <a:t>2) З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ацикленность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 на негативных эмоциях, склонность</a:t>
            </a: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к депрессии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HelveticaNeueCyr"/>
                <a:ea typeface="Calibri" panose="020F0502020204030204" pitchFamily="34" charset="0"/>
                <a:cs typeface="HelveticaNeueCyr"/>
              </a:rPr>
              <a:t>3) П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роявление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 навязчивых движений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4) Неспособность сопереживать, сочувствовать</a:t>
            </a: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 окружающим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HelveticaNeueCyr"/>
                <a:ea typeface="Calibri" panose="020F0502020204030204" pitchFamily="34" charset="0"/>
                <a:cs typeface="HelveticaNeueCyr"/>
              </a:rPr>
              <a:t>5) У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трата прежнего эмоционального контакта с</a:t>
            </a: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 одноклассниками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HelveticaNeueCyr"/>
                <a:ea typeface="Calibri" panose="020F0502020204030204" pitchFamily="34" charset="0"/>
                <a:cs typeface="HelveticaNeueCyr"/>
              </a:rPr>
              <a:t>6) 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тремление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 показать свое «бесстрашие»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HelveticaNeueCyr"/>
                <a:ea typeface="Calibri" panose="020F0502020204030204" pitchFamily="34" charset="0"/>
                <a:cs typeface="HelveticaNeueCyr"/>
              </a:rPr>
              <a:t>7) С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тремление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 быть в центре внимания любой ценой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HelveticaNeueCyr"/>
                <a:ea typeface="Calibri" panose="020F0502020204030204" pitchFamily="34" charset="0"/>
                <a:cs typeface="HelveticaNeueCyr"/>
              </a:rPr>
              <a:t>8) Н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елюдимость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, отсутствие друзей, низкие</a:t>
            </a: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 коммуникативные навыки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HelveticaNeueCyr"/>
              </a:rPr>
              <a:t>9) 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збегание зрительного контакта со взрослыми</a:t>
            </a:r>
          </a:p>
          <a:p>
            <a:pPr marL="0" marR="0" lvl="0" indent="0" algn="just" defTabSz="914400" rtl="0" eaLnBrk="1" fontAlgn="base" latinLnBrk="0" hangingPunct="1">
              <a:lnSpc>
                <a:spcPts val="1205"/>
              </a:lnSpc>
              <a:spcBef>
                <a:spcPts val="800"/>
              </a:spcBef>
              <a:spcAft>
                <a:spcPts val="500"/>
              </a:spcAft>
              <a:buClrTx/>
              <a:buSz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NeueCyr"/>
                <a:ea typeface="Calibri" panose="020F0502020204030204" pitchFamily="34" charset="0"/>
                <a:cs typeface="HelveticaNeueCyr"/>
              </a:rPr>
              <a:t>( вниз, в сторону)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29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ИЗМЕНЕНИЯ ВО ВНЕШНЕМ ВИДЕ 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</a:b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000" dirty="0"/>
              <a:t>	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8EA54F-3F5C-317D-82B3-AE7741602B11}"/>
              </a:ext>
            </a:extLst>
          </p:cNvPr>
          <p:cNvSpPr txBox="1"/>
          <p:nvPr/>
        </p:nvSpPr>
        <p:spPr>
          <a:xfrm>
            <a:off x="628650" y="1738687"/>
            <a:ext cx="804780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95300" algn="just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1) использование деструктивной символики во внешнем виде (одежда с агрессивными надписями и изображениями, смена обуви на «грубую», военизированную)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495300" algn="just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2) наличие (появление) синяков, ран, царапин на теле или голове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495300" algn="just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3) нежелание следить за своим внешним видом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495300" algn="just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появление следов краски на одежде, руках (в случае нанесения на поверхности рекламы интернет-магазинов наркотиков часто используются аэрозольные баллоны)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495300" algn="just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4) появление у несовершеннолетнего дорогостоящей обуви, одежды, других вещей, собственных денежных средств, источник получения которых он не может объяснить (данный факт может свидетельствовать о получении дохода от наркоторговли)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585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ОБЩИЕ ПРИЗНАКИ АДДИКТИВНОГО ПОВЕДЕНИЯ  </a:t>
            </a:r>
            <a:br>
              <a:rPr lang="ru-RU" sz="2800" b="1" dirty="0">
                <a:solidFill>
                  <a:schemeClr val="bg1"/>
                </a:solidFill>
              </a:rPr>
            </a:br>
            <a:r>
              <a:rPr lang="ru-RU" sz="2800" b="1" dirty="0">
                <a:solidFill>
                  <a:schemeClr val="bg1"/>
                </a:solidFill>
              </a:rPr>
              <a:t>у подростков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включенности ребенка в асоциальные группы;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Неухоженный или неопрятный внешний вид (несоблюдение личной гигиены, грязная и/или дырявая одежда и обувь);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Немотивированные изменения в поведении ребенка, его типичных эмоциональных реакциях, манере речи, стиле одежды;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у ребенка при себе крупных сумм наличных денег (возможно, воровство, вымогательство) либо постоянное выпрашивание (выманивание) денег у других;</a:t>
            </a:r>
          </a:p>
          <a:p>
            <a:pPr algn="just">
              <a:spcBef>
                <a:spcPts val="0"/>
              </a:spcBef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межличностного общения.</a:t>
            </a: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3878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8650" y="365126"/>
            <a:ext cx="8263830" cy="1325563"/>
          </a:xfrm>
          <a:solidFill>
            <a:srgbClr val="E48676"/>
          </a:solidFill>
        </p:spPr>
        <p:txBody>
          <a:bodyPr/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УРОВНИ ПРОФИЛАКТИКИ АДДИКТИВНОГО ПОВЕДЕНИЯ  У НЕСОВЕРШЕННОЛЕТНИХ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2420887"/>
            <a:ext cx="4303390" cy="3756075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dirty="0">
                <a:ea typeface="Times New Roman"/>
              </a:rPr>
              <a:t>В соответствии с классификацией ВОЗ </a:t>
            </a:r>
            <a:r>
              <a:rPr lang="ru-RU" b="1" dirty="0">
                <a:ea typeface="Times New Roman"/>
              </a:rPr>
              <a:t>профилактические мероприятия могут быть отнесены:</a:t>
            </a:r>
          </a:p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>
                <a:ea typeface="Times New Roman"/>
              </a:rPr>
              <a:t> </a:t>
            </a:r>
            <a:r>
              <a:rPr lang="ru-RU" b="1" dirty="0">
                <a:ea typeface="Times New Roman"/>
              </a:rPr>
              <a:t>к первичному,</a:t>
            </a:r>
          </a:p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b="1" dirty="0">
                <a:ea typeface="Times New Roman"/>
              </a:rPr>
              <a:t>вторичному </a:t>
            </a:r>
          </a:p>
          <a:p>
            <a:pPr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b="1" dirty="0">
                <a:ea typeface="Times New Roman"/>
              </a:rPr>
              <a:t>или третичному уровню.</a:t>
            </a:r>
            <a:endParaRPr lang="ru-RU" sz="2400" b="1" dirty="0">
              <a:effectLst/>
              <a:ea typeface="Times New Roman"/>
            </a:endParaRPr>
          </a:p>
        </p:txBody>
      </p:sp>
      <p:pic>
        <p:nvPicPr>
          <p:cNvPr id="1026" name="Picture 2" descr="https://avatars.mds.yandex.net/get-zen_doc/3776461/pub_5f47230e94c86652b0b09722_5f47292ee0f8444dc7db0bec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20888"/>
            <a:ext cx="3473613" cy="338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ПЕРВИЧНАЯ ПРОФИЛАКТИКА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- Создается  для подростков</a:t>
            </a:r>
            <a:r>
              <a:rPr lang="ru-RU" sz="2400" b="1" dirty="0"/>
              <a:t>, которые еще не имеют проблемного поведения, связанного с употреблением ПАВ (психоактивных веществ). </a:t>
            </a:r>
            <a:r>
              <a:rPr lang="ru-RU" sz="2400" dirty="0"/>
              <a:t>Она является наиболее массовой, неспецифической, использует преимущественно педагогические, психологические и социальные инструменты воздействия. </a:t>
            </a:r>
          </a:p>
          <a:p>
            <a:pPr marL="0" indent="0" algn="just">
              <a:buNone/>
            </a:pPr>
            <a:r>
              <a:rPr lang="ru-RU" sz="2400" b="1" dirty="0"/>
              <a:t>Ведущая цель первичной профилактики </a:t>
            </a:r>
            <a:r>
              <a:rPr lang="ru-RU" sz="2400" dirty="0"/>
              <a:t>– предупреждение деструктивного (</a:t>
            </a:r>
            <a:r>
              <a:rPr lang="ru-RU" sz="2400" dirty="0" err="1"/>
              <a:t>аддиктивного</a:t>
            </a:r>
            <a:r>
              <a:rPr lang="ru-RU" sz="2400" dirty="0"/>
              <a:t>) поведения, формирование устойчивой ориентации и психологических установок подростков на здоровый образ жизни.</a:t>
            </a:r>
          </a:p>
        </p:txBody>
      </p:sp>
    </p:spTree>
    <p:extLst>
      <p:ext uri="{BB962C8B-B14F-4D97-AF65-F5344CB8AC3E}">
        <p14:creationId xmlns:p14="http://schemas.microsoft.com/office/powerpoint/2010/main" val="1198721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86700" cy="1325563"/>
          </a:xfrm>
          <a:solidFill>
            <a:srgbClr val="E48676"/>
          </a:solidFill>
        </p:spPr>
        <p:txBody>
          <a:bodyPr/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На этапе первичной профилактики: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Программе воспитания класса  прописан комплекс мероприятий содержание и взаимодействие социального педагога, педагога-психолога и классного руководителя по профилактике  деструктивного поведения несовершеннолетнего</a:t>
            </a:r>
          </a:p>
        </p:txBody>
      </p:sp>
    </p:spTree>
    <p:extLst>
      <p:ext uri="{BB962C8B-B14F-4D97-AF65-F5344CB8AC3E}">
        <p14:creationId xmlns:p14="http://schemas.microsoft.com/office/powerpoint/2010/main" val="242609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just"/>
            <a:r>
              <a:rPr lang="ru-RU" sz="2800" b="1" dirty="0">
                <a:solidFill>
                  <a:schemeClr val="bg1"/>
                </a:solidFill>
              </a:rPr>
              <a:t>Направления деятельности педагогов по профилактике деструктивного поведения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kern="1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Медработник  - Направление к специалисту, взаимодействие с медицинскими работниками.</a:t>
            </a:r>
          </a:p>
          <a:p>
            <a:pPr marL="0" indent="0" algn="just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kern="1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Психолог, учитель-логопед, педагог – психолог, педагог-дефектолог – Коррекция отклонений в развитии</a:t>
            </a:r>
          </a:p>
          <a:p>
            <a:pPr marL="0" indent="0" algn="just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kern="1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Социальный педагог -  программа социальной адаптации</a:t>
            </a:r>
          </a:p>
          <a:p>
            <a:pPr marL="0" indent="448056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0" i="0" u="none" strike="noStrike" kern="1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Классный руководитель – Работа с родителями. Развитие отношений родитель-ребенок. Включение в позитивную деятельность ( ИКТ, воспитательная деятельность по модулям).</a:t>
            </a:r>
          </a:p>
          <a:p>
            <a:pPr marL="0" indent="448056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0" i="0" u="none" strike="noStrike" kern="12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 - Дифференцированный подход к учащимся</a:t>
            </a:r>
            <a:endParaRPr lang="ru-RU" sz="32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448056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ru-RU" sz="28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 algn="just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28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 algn="just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2800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 algn="just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2800" b="0" i="0" u="none" strike="noStrike" dirty="0">
              <a:effectLst/>
              <a:latin typeface="Arial" panose="020B0604020202020204" pitchFamily="34" charset="0"/>
            </a:endParaRPr>
          </a:p>
          <a:p>
            <a:pPr algn="just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75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Диагностика обучающихся – основа профилактической работы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Выявляют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 личности несовершеннолетних, уровень адаптации к социальной среде и негативные отклонения в развитии.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А также выявить обучающихся с показателями повышенной вероятности вовлечения в деструктивные формы поведения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Проводится в сентябре каждого учебного года классным руководителем, обрабатываются совместно социальным педагогом, педагогом-психологом и классным руководителем.</a:t>
            </a: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5373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Разделение детей по группам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kumimoji="0" lang="ru-RU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оздали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банк групп детей, склонных к </a:t>
            </a:r>
            <a:r>
              <a:rPr kumimoji="0" lang="ru-RU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аддиктивному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поведению, и представили администрации ОУ, психолого-педагогическому консилиуму, Совету профилактики для составления Программы психолого-педагогической программы по профилактике и коррекции </a:t>
            </a:r>
            <a:r>
              <a:rPr kumimoji="0" lang="ru-RU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аддиктивного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поведения. </a:t>
            </a:r>
          </a:p>
          <a:p>
            <a:pPr marL="0" marR="0" lvl="0" indent="0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itd0.mycdn.me/image?id=883907513602&amp;t=20&amp;plc=MOBILE&amp;tkn=*wIzhQyyn5n5FYmDKeeHwsrxjR2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181" y="4797152"/>
            <a:ext cx="2840755" cy="238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714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just"/>
            <a:r>
              <a:rPr lang="ru-RU" sz="4000" dirty="0">
                <a:solidFill>
                  <a:schemeClr val="bg1"/>
                </a:solidFill>
              </a:rPr>
              <a:t>Группы подростков повышенного внимания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b="1" dirty="0"/>
              <a:t>Выделить основные направления коррекционной и развивающей работы по группам повышенного внимания </a:t>
            </a:r>
            <a:r>
              <a:rPr lang="ru-RU" sz="2400" dirty="0"/>
              <a:t>(групповая коррекционная и развивающая работа). Актуализировать, спроектировать психолого-педагогические программы, скорректировать планы работы педагога-психолога и социального педагога.</a:t>
            </a:r>
          </a:p>
          <a:p>
            <a:pPr marL="0" indent="0" algn="just">
              <a:buNone/>
            </a:pPr>
            <a:r>
              <a:rPr lang="ru-RU" sz="2400" dirty="0"/>
              <a:t>6. </a:t>
            </a:r>
            <a:r>
              <a:rPr lang="ru-RU" sz="2400" b="1" dirty="0"/>
              <a:t>Выделить обучающихся, с которыми необходимо дополнительно провести индивидуальную коррекционно-развивающую работу. </a:t>
            </a:r>
            <a:r>
              <a:rPr lang="ru-RU" sz="2400" dirty="0"/>
              <a:t>Составить индивидуальную программу психолого-педагогического сопровождения. При необходимости направить на консультацию к психиатру и центр психолого-педагогической помощи.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738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План действий по профилактике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аддиктивного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поведения обучающихся ( группа 4-5 человек)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2400" dirty="0"/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Цель: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Задачи: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/>
              <a:t>Предполагаемый результат:</a:t>
            </a:r>
          </a:p>
          <a:p>
            <a:pPr marL="0" indent="0">
              <a:buNone/>
            </a:pPr>
            <a:r>
              <a:rPr lang="ru-RU" dirty="0"/>
              <a:t>			</a:t>
            </a:r>
          </a:p>
          <a:p>
            <a:pPr marL="0" indent="0">
              <a:buNone/>
            </a:pPr>
            <a:r>
              <a:rPr lang="ru-RU" dirty="0"/>
              <a:t>			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353071"/>
              </p:ext>
            </p:extLst>
          </p:nvPr>
        </p:nvGraphicFramePr>
        <p:xfrm>
          <a:off x="611560" y="2852936"/>
          <a:ext cx="7958708" cy="5383972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588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1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07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5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45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Уровень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мероприятие/ действие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Цель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Ответственный, сроки реализации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Предполагаемый результат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29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Первичная профилактика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2390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Вторичная профилактика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С привлечение органов профилактики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на основе Программы взаимодействия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педагог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Классный руководитель</a:t>
                      </a:r>
                    </a:p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Педагог-психолог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47789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Третичная профилактика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привлечением специалистов медицинского профиля в условиях индивидуального обучения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771525" algn="l"/>
                        </a:tabLs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7445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88640"/>
            <a:ext cx="7886700" cy="1502049"/>
          </a:xfrm>
          <a:solidFill>
            <a:srgbClr val="E48676"/>
          </a:solidFill>
        </p:spPr>
        <p:txBody>
          <a:bodyPr/>
          <a:lstStyle/>
          <a:p>
            <a:pPr algn="ctr"/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Первое направление – организация положительной социальной среды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через внеурочную деятельность, дополнительное образование </a:t>
            </a:r>
            <a:b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ЦЕЛЬ: Создание  негативного общественного  мнения к проявлению деструктивного поведения под девизом «Успешным быть классно, модно!» Очень интересный метод – создание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медиатекстов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старшеклассниками и презентация их другим обучающимися с обсуждением.</a:t>
            </a:r>
            <a:endParaRPr lang="ru-RU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>
              <a:buNone/>
            </a:pPr>
            <a:r>
              <a:rPr lang="ru-RU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Объектом работы может быть семья,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класс</a:t>
            </a:r>
            <a:r>
              <a:rPr lang="ru-RU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или конкретная личность.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17738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just"/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Втор</a:t>
            </a:r>
            <a:r>
              <a:rPr lang="ru-RU" sz="3200" b="1" i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ое</a:t>
            </a:r>
            <a:r>
              <a:rPr lang="ru-RU" sz="3200" b="1" i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направление</a:t>
            </a: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профилактической работы – информирование субъектов</a:t>
            </a:r>
            <a:endParaRPr lang="ru-RU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екции для родителей,  распространение специальной литературы, памяток, инструкций, видео- и телефильмов, встречи в клубах по интересам для детей и в родительском клубе.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Суть подхода заключается в воздействии на когнитивные процессы и подростков, и родителей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целью повышения  способности к принятию конструктивных решений.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Очень хорошо показал себя о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тказ от запугивающей информации, а также дифференциация по полу, возрасту, социально-экономическим характеристикам. Одна из форм – создание 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Медиа-центра для подростков, Родительского клуба.</a:t>
            </a:r>
            <a:br>
              <a:rPr lang="ru-RU" sz="24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01118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Третье направление – активное социальное обучение социально-важным навыкам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ru-RU" sz="2400" b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Данная модель преимущественно реализуется в форме групповых тренингов. </a:t>
            </a:r>
          </a:p>
          <a:p>
            <a:pPr indent="0">
              <a:buNone/>
            </a:pP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Тренинг устойчивости к негативному социальному влиянию (развивает способность сказать «нет» в случае негативного давления сверстников). Цикл занятий «Познай себя и стань успешнее».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Тренинг аффективно-ценностного обучения (формируются навыки принятия решения, повышается самооценка, стимулируются процессы самоопределения и развития позитивных ценностей).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Тренинг формирования жизненных навыков (формируются умения общаться, поддерживать дружеские связи и конструктивно разрешать конфликты).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08608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+mn-cs"/>
              </a:rPr>
              <a:t>Четвёртое направление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-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деятельности, альтернативной зависимому поведению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 организуется во второй половине дня, очень удачные формы: школа полного дня, ГПД, внеурочные курсы, факультативы.</a:t>
            </a:r>
          </a:p>
          <a:p>
            <a:pPr marL="0" indent="0"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Альтернативными формами активности признаны: </a:t>
            </a:r>
          </a:p>
          <a:p>
            <a:pPr marL="0" indent="0"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проектная и исследовательская деятельность не только по учебным курсам, но и  по патриотическому направлению, профориентации, истории края, традициям России.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спытание себя в волонтерской деятельности, значимое общение,  творчество.</a:t>
            </a:r>
            <a:r>
              <a:rPr lang="ru-RU" sz="24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семейном воспитании ведущими профилактическими задачами выступают: раннее воспитание устойчивых интересов, развитие способности любить и быть любимым, формирование умения себя занять и трудиться.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03155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+mn-cs"/>
              </a:rPr>
              <a:t>Пятое направление -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организация здорового образа жизни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сходит из представлений о личной ответственности за здоровье, гармонию с окружающим миром и своим организмом. Здоровый стиль жизни предполагает здоровое питание, регулярные физические нагрузки, соблюдение режима труда и отдыха, общение с природой, исключение излишеств.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</a:rPr>
              <a:t>Группы здоровых детей и родителей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</a:rPr>
              <a:t>Агитбригады или театральный кружок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</a:rPr>
              <a:t>Медиа-студия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207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just"/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+mn-cs"/>
              </a:rPr>
              <a:t>Шестое направление</a:t>
            </a:r>
            <a:r>
              <a:rPr kumimoji="0" lang="ru-RU" sz="3200" b="0" i="1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 - активизация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личностных ресурсов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Активные занятия подростков спортом,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творчеством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участие в группах общения и личностного роста, арт-терапи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я.</a:t>
            </a:r>
          </a:p>
          <a:p>
            <a:pPr marL="0" indent="0" algn="just">
              <a:buNone/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Всё это активизирует личностные </a:t>
            </a:r>
          </a:p>
          <a:p>
            <a:pPr marL="0" indent="0" algn="just">
              <a:buNone/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ресурсы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обеспечивающие активность личности, её здоровье и устойчивость к негативному внешнему воздействию.</a:t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14686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1325563"/>
          </a:xfrm>
          <a:solidFill>
            <a:srgbClr val="E48676"/>
          </a:solidFill>
        </p:spPr>
        <p:txBody>
          <a:bodyPr/>
          <a:lstStyle/>
          <a:p>
            <a:pPr algn="ctr"/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Седьмое направление- минимизация негативных последствий зависимого поведения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снятия стрессовых и невротических состояний необходимо восстановить межполушарное взаимодействие, гармонизировать работу мозга, для чего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очень удачно используются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кинезиологические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программы или комплекс двигательных упражнений</a:t>
            </a:r>
          </a:p>
          <a:p>
            <a:pPr marL="0" indent="0"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 Книга «Гимнастика для мозга» Пол и Гейл Деннисон)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https://imo10.labirint.ru/books/750892/cover.jpg/242-0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b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11852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E48676"/>
          </a:solidFill>
        </p:spPr>
        <p:txBody>
          <a:bodyPr/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Метод «Ключ» – формирование адаптационных механизмов организма подростков против стресса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72816"/>
            <a:ext cx="8030716" cy="4063306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Хасай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Алиев - автор метода "Ключ", к.м.н., психолог, Член Межведомственного Совета по координации деятельности психологических служб г. Москвы, Генеральный директор Центра защиты от стресса.</a:t>
            </a: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Книга «Метод «Ключ» от комнаты страха твоего мозга»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2"/>
              </a:rPr>
              <a:t>https://imo10.labirint.ru/books/785238/cover.jpg/242-0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algn="just">
              <a:spcBef>
                <a:spcPts val="0"/>
              </a:spcBef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198750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59D22A1D-7103-4CDA-8D84-6E1EF75AA0F0}" vid="{4E9205C4-06E1-474B-80FD-B1C93CBE227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531</TotalTime>
  <Words>1557</Words>
  <Application>Microsoft Office PowerPoint</Application>
  <PresentationFormat>Экран (4:3)</PresentationFormat>
  <Paragraphs>158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HelveticaNeueCyr</vt:lpstr>
      <vt:lpstr>Times New Roman</vt:lpstr>
      <vt:lpstr>Wingdings</vt:lpstr>
      <vt:lpstr>Тема2</vt:lpstr>
      <vt:lpstr>Формы психолого-педагогической профилактической работы с подростками с деструктивным поведением</vt:lpstr>
      <vt:lpstr>Деструктивное поведение -</vt:lpstr>
      <vt:lpstr>ФОРМЫ ДЕСТРУКТИВНОГО ПОВЕДЕНИЯ</vt:lpstr>
      <vt:lpstr>Портрет подростка с деструктивным  поведением (составляется в виде памяток для педагогов)</vt:lpstr>
      <vt:lpstr>ИЗМЕНЕНИЯ В ПОВЕДЕНИИ (ВНЕШНИЕ ПРИЗНАКИ)</vt:lpstr>
      <vt:lpstr>ПСИХОЛОГИЧЕСКИЕ ПРИЗНАКИ  </vt:lpstr>
      <vt:lpstr>ИЗМЕНЕНИЯ ВО ВНЕШНЕМ ВИДЕ  </vt:lpstr>
      <vt:lpstr>ОБЩИЕ ПРИЗНАКИ АДДИКТИВНОГО ПОВЕДЕНИЯ   у подростков</vt:lpstr>
      <vt:lpstr>УРОВНИ ПРОФИЛАКТИКИ АДДИКТИВНОГО ПОВЕДЕНИЯ  У НЕСОВЕРШЕННОЛЕТНИХ</vt:lpstr>
      <vt:lpstr>ПЕРВИЧНАЯ ПРОФИЛАКТИКА </vt:lpstr>
      <vt:lpstr>На этапе первичной профилактики:</vt:lpstr>
      <vt:lpstr>Направления деятельности педагогов по профилактике деструктивного поведения</vt:lpstr>
      <vt:lpstr>Диагностика обучающихся – основа профилактической работы</vt:lpstr>
      <vt:lpstr>Разделение детей по группам</vt:lpstr>
      <vt:lpstr>Группы подростков повышенного внимания</vt:lpstr>
      <vt:lpstr>План действий по профилактике аддиктивного поведения обучающихся ( группа 4-5 человек)</vt:lpstr>
      <vt:lpstr>Первое направление – организация положительной социальной среды через внеурочную деятельность, дополнительное образование   </vt:lpstr>
      <vt:lpstr>Второе направление  профилактической работы – информирование субъектов</vt:lpstr>
      <vt:lpstr>Третье направление – активное социальное обучение социально-важным навыкам </vt:lpstr>
      <vt:lpstr>Четвёртое направление - организация деятельности, альтернативной зависимому поведению. </vt:lpstr>
      <vt:lpstr>Пятое направление -  организация здорового образа жизни</vt:lpstr>
      <vt:lpstr>Шестое направление  - активизация личностных ресурсов</vt:lpstr>
      <vt:lpstr>Седьмое направление- минимизация негативных последствий зависимого поведения.</vt:lpstr>
      <vt:lpstr>Метод «Ключ» – формирование адаптационных механизмов организма подростков против стресса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УРОВНИ ПРОФИЛАКТИКИ АДДИКТИВНОГО ПОВЕДЕНИЯ  У НЕСОВЕРШЕННОЛЕТНИХ</dc:title>
  <dc:creator>Evgeniya</dc:creator>
  <cp:lastModifiedBy>Ирина Махонина</cp:lastModifiedBy>
  <cp:revision>24</cp:revision>
  <cp:lastPrinted>2021-03-28T18:44:31Z</cp:lastPrinted>
  <dcterms:created xsi:type="dcterms:W3CDTF">2021-03-28T16:16:31Z</dcterms:created>
  <dcterms:modified xsi:type="dcterms:W3CDTF">2025-02-07T03:40:51Z</dcterms:modified>
</cp:coreProperties>
</file>