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59" r:id="rId6"/>
    <p:sldId id="261" r:id="rId7"/>
    <p:sldId id="267" r:id="rId8"/>
    <p:sldId id="268" r:id="rId9"/>
    <p:sldId id="262" r:id="rId10"/>
    <p:sldId id="264" r:id="rId11"/>
    <p:sldId id="263" r:id="rId12"/>
    <p:sldId id="269" r:id="rId13"/>
    <p:sldId id="270" r:id="rId14"/>
    <p:sldId id="271" r:id="rId15"/>
    <p:sldId id="265" r:id="rId16"/>
  </p:sldIdLst>
  <p:sldSz cx="18288000" cy="10287000"/>
  <p:notesSz cx="6858000" cy="9144000"/>
  <p:embeddedFontLst>
    <p:embeddedFont>
      <p:font typeface="Arial Black" panose="020B0A04020102020204" pitchFamily="34" charset="0"/>
      <p:bold r:id="rId17"/>
    </p:embeddedFont>
    <p:embeddedFont>
      <p:font typeface="Bahnschrift Light" panose="020B0502040204020203" pitchFamily="3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ontserrat" panose="020B0604020202020204" charset="-52"/>
      <p:regular r:id="rId23"/>
    </p:embeddedFont>
    <p:embeddedFont>
      <p:font typeface="Open Sauce Bold" panose="020B0604020202020204" charset="0"/>
      <p:regular r:id="rId24"/>
    </p:embeddedFont>
    <p:embeddedFont>
      <p:font typeface="Open Sauce Light" panose="020B0604020202020204" charset="0"/>
      <p:regular r:id="rId25"/>
    </p:embeddedFont>
    <p:embeddedFont>
      <p:font typeface="Poppins Heavy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558" y="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7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../media/image13.png"/><Relationship Id="rId4" Type="http://schemas.openxmlformats.org/officeDocument/2006/relationships/image" Target="../media/image25.jpeg"/><Relationship Id="rId9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../media/image13.png"/><Relationship Id="rId4" Type="http://schemas.openxmlformats.org/officeDocument/2006/relationships/image" Target="../media/image25.jpeg"/><Relationship Id="rId9" Type="http://schemas.openxmlformats.org/officeDocument/2006/relationships/image" Target="../media/image19.svg"/><Relationship Id="rId1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12" Type="http://schemas.openxmlformats.org/officeDocument/2006/relationships/image" Target="../media/image28.png"/><Relationship Id="rId2" Type="http://schemas.openxmlformats.org/officeDocument/2006/relationships/image" Target="../media/image1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7.png"/><Relationship Id="rId5" Type="http://schemas.openxmlformats.org/officeDocument/2006/relationships/image" Target="../media/image26.jpeg"/><Relationship Id="rId15" Type="http://schemas.openxmlformats.org/officeDocument/2006/relationships/image" Target="../media/image31.png"/><Relationship Id="rId10" Type="http://schemas.openxmlformats.org/officeDocument/2006/relationships/image" Target="../media/image13.png"/><Relationship Id="rId4" Type="http://schemas.openxmlformats.org/officeDocument/2006/relationships/image" Target="../media/image25.jpeg"/><Relationship Id="rId9" Type="http://schemas.openxmlformats.org/officeDocument/2006/relationships/image" Target="../media/image19.svg"/><Relationship Id="rId1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3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4.svg"/><Relationship Id="rId10" Type="http://schemas.openxmlformats.org/officeDocument/2006/relationships/image" Target="../media/image12.svg"/><Relationship Id="rId4" Type="http://schemas.openxmlformats.org/officeDocument/2006/relationships/image" Target="../media/image23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42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043176" y="1415086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88080" y="440436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74869" y="9444371"/>
            <a:ext cx="330045" cy="3300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95729" y="9444371"/>
            <a:ext cx="330045" cy="33004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55280" y="9444371"/>
            <a:ext cx="330045" cy="3300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091039" y="9518349"/>
            <a:ext cx="139424" cy="181070"/>
          </a:xfrm>
          <a:custGeom>
            <a:avLst/>
            <a:gdLst/>
            <a:ahLst/>
            <a:cxnLst/>
            <a:rect l="l" t="t" r="r" b="b"/>
            <a:pathLst>
              <a:path w="139424" h="181070">
                <a:moveTo>
                  <a:pt x="0" y="0"/>
                </a:moveTo>
                <a:lnTo>
                  <a:pt x="139424" y="0"/>
                </a:lnTo>
                <a:lnTo>
                  <a:pt x="139424" y="181070"/>
                </a:lnTo>
                <a:lnTo>
                  <a:pt x="0" y="181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57381" y="9525625"/>
            <a:ext cx="165022" cy="167535"/>
          </a:xfrm>
          <a:custGeom>
            <a:avLst/>
            <a:gdLst/>
            <a:ahLst/>
            <a:cxnLst/>
            <a:rect l="l" t="t" r="r" b="b"/>
            <a:pathLst>
              <a:path w="165022" h="167535">
                <a:moveTo>
                  <a:pt x="0" y="0"/>
                </a:moveTo>
                <a:lnTo>
                  <a:pt x="165022" y="0"/>
                </a:lnTo>
                <a:lnTo>
                  <a:pt x="165022" y="167536"/>
                </a:lnTo>
                <a:lnTo>
                  <a:pt x="0" y="167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636534" y="9525625"/>
            <a:ext cx="167535" cy="167535"/>
          </a:xfrm>
          <a:custGeom>
            <a:avLst/>
            <a:gdLst/>
            <a:ahLst/>
            <a:cxnLst/>
            <a:rect l="l" t="t" r="r" b="b"/>
            <a:pathLst>
              <a:path w="167535" h="167535">
                <a:moveTo>
                  <a:pt x="0" y="0"/>
                </a:moveTo>
                <a:lnTo>
                  <a:pt x="167536" y="0"/>
                </a:lnTo>
                <a:lnTo>
                  <a:pt x="167536" y="167536"/>
                </a:lnTo>
                <a:lnTo>
                  <a:pt x="0" y="167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004360" y="2120594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400000">
            <a:off x="12473954" y="668610"/>
            <a:ext cx="924766" cy="1371850"/>
          </a:xfrm>
          <a:custGeom>
            <a:avLst/>
            <a:gdLst/>
            <a:ahLst/>
            <a:cxnLst/>
            <a:rect l="l" t="t" r="r" b="b"/>
            <a:pathLst>
              <a:path w="924766" h="1371850">
                <a:moveTo>
                  <a:pt x="0" y="0"/>
                </a:moveTo>
                <a:lnTo>
                  <a:pt x="924766" y="0"/>
                </a:lnTo>
                <a:lnTo>
                  <a:pt x="924766" y="1371850"/>
                </a:lnTo>
                <a:lnTo>
                  <a:pt x="0" y="1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304903" y="2318510"/>
            <a:ext cx="8948513" cy="37189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011"/>
              </a:lnSpc>
            </a:pPr>
            <a:r>
              <a:rPr lang="ru-RU" sz="25903" b="1" spc="-906" dirty="0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АДК</a:t>
            </a:r>
            <a:endParaRPr lang="en-US" sz="25903" b="1" spc="-906" dirty="0">
              <a:solidFill>
                <a:srgbClr val="FFFFFF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3311" y="5563334"/>
            <a:ext cx="8814576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Дайте ребенку       возможность быть услышанным</a:t>
            </a:r>
            <a:endParaRPr lang="en-US" sz="60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481894" y="9424367"/>
            <a:ext cx="4611058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ru-RU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Свердловская обл., г. Верхняя Салда</a:t>
            </a:r>
            <a:endParaRPr lang="en-US" sz="193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555025" y="9414948"/>
            <a:ext cx="2280893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en-US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ru-RU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7(916)875-34-37</a:t>
            </a:r>
            <a:endParaRPr lang="en-US" sz="193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031394" y="9414948"/>
            <a:ext cx="4808806" cy="321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13"/>
              </a:lnSpc>
            </a:pPr>
            <a:r>
              <a:rPr lang="en-US" sz="1938" dirty="0">
                <a:solidFill>
                  <a:srgbClr val="FFFFFF"/>
                </a:solidFill>
                <a:latin typeface="Bahnschrift Light" panose="020B0502040204020203" pitchFamily="34" charset="0"/>
                <a:ea typeface="Montserrat"/>
                <a:cs typeface="Montserrat"/>
                <a:sym typeface="Montserrat"/>
              </a:rPr>
              <a:t>https://vk.com/rodclub</a:t>
            </a:r>
            <a:r>
              <a:rPr lang="ru-RU" sz="1938" dirty="0">
                <a:solidFill>
                  <a:srgbClr val="FFFFFF"/>
                </a:solidFill>
                <a:latin typeface="Bahnschrift Light" panose="020B0502040204020203" pitchFamily="34" charset="0"/>
                <a:ea typeface="Montserrat"/>
                <a:cs typeface="Montserrat"/>
                <a:sym typeface="Montserrat"/>
              </a:rPr>
              <a:t>_</a:t>
            </a:r>
            <a:r>
              <a:rPr lang="en-US" sz="1938" dirty="0" err="1">
                <a:solidFill>
                  <a:srgbClr val="FFFFFF"/>
                </a:solidFill>
                <a:latin typeface="Bahnschrift Light" panose="020B0502040204020203" pitchFamily="34" charset="0"/>
                <a:ea typeface="Montserrat"/>
                <a:cs typeface="Montserrat"/>
                <a:sym typeface="Montserrat"/>
              </a:rPr>
              <a:t>osobyrebenok</a:t>
            </a:r>
            <a:endParaRPr lang="en-US" sz="1938" dirty="0">
              <a:solidFill>
                <a:srgbClr val="FFFFFF"/>
              </a:solidFill>
              <a:latin typeface="Bahnschrift Light" panose="020B0502040204020203" pitchFamily="34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762184" y="6345791"/>
            <a:ext cx="6390619" cy="1930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7863"/>
              </a:lnSpc>
            </a:pPr>
            <a:r>
              <a:rPr lang="ru-RU" sz="4800" spc="-349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Спикер: Долгова Ксения Владимировна</a:t>
            </a:r>
            <a:endParaRPr lang="en-US" sz="4800" spc="-349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FF88B084-C1A2-4326-A6AE-4C0DC4BE5F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113"/>
            <a:ext cx="2286000" cy="18279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49423" y="6028773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21494">
            <a:off x="12577988" y="2489568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336098" y="-1631157"/>
            <a:ext cx="2985693" cy="2985693"/>
          </a:xfrm>
          <a:custGeom>
            <a:avLst/>
            <a:gdLst/>
            <a:ahLst/>
            <a:cxnLst/>
            <a:rect l="l" t="t" r="r" b="b"/>
            <a:pathLst>
              <a:path w="2985693" h="2985693">
                <a:moveTo>
                  <a:pt x="0" y="0"/>
                </a:moveTo>
                <a:lnTo>
                  <a:pt x="2985693" y="0"/>
                </a:lnTo>
                <a:lnTo>
                  <a:pt x="2985693" y="2985692"/>
                </a:lnTo>
                <a:lnTo>
                  <a:pt x="0" y="29856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34242" y="1936040"/>
            <a:ext cx="6414056" cy="6360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061"/>
              </a:lnSpc>
            </a:pPr>
            <a:r>
              <a:rPr lang="ru-RU" sz="9600" b="1" spc="-533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Почему мы говорим об АДК?</a:t>
            </a:r>
            <a:endParaRPr lang="en-US" sz="9600" b="1" spc="-533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7189795" y="2535192"/>
            <a:ext cx="4652885" cy="6113508"/>
            <a:chOff x="0" y="0"/>
            <a:chExt cx="1751358" cy="109981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51358" cy="1099813"/>
            </a:xfrm>
            <a:custGeom>
              <a:avLst/>
              <a:gdLst/>
              <a:ahLst/>
              <a:cxnLst/>
              <a:rect l="l" t="t" r="r" b="b"/>
              <a:pathLst>
                <a:path w="1751358" h="1099813">
                  <a:moveTo>
                    <a:pt x="54909" y="0"/>
                  </a:moveTo>
                  <a:lnTo>
                    <a:pt x="1696450" y="0"/>
                  </a:lnTo>
                  <a:cubicBezTo>
                    <a:pt x="1711012" y="0"/>
                    <a:pt x="1724978" y="5785"/>
                    <a:pt x="1735276" y="16082"/>
                  </a:cubicBezTo>
                  <a:cubicBezTo>
                    <a:pt x="1745573" y="26380"/>
                    <a:pt x="1751358" y="40346"/>
                    <a:pt x="1751358" y="54909"/>
                  </a:cubicBezTo>
                  <a:lnTo>
                    <a:pt x="1751358" y="1044904"/>
                  </a:lnTo>
                  <a:cubicBezTo>
                    <a:pt x="1751358" y="1059467"/>
                    <a:pt x="1745573" y="1073433"/>
                    <a:pt x="1735276" y="1083730"/>
                  </a:cubicBezTo>
                  <a:cubicBezTo>
                    <a:pt x="1724978" y="1094028"/>
                    <a:pt x="1711012" y="1099813"/>
                    <a:pt x="1696450" y="1099813"/>
                  </a:cubicBezTo>
                  <a:lnTo>
                    <a:pt x="54909" y="1099813"/>
                  </a:lnTo>
                  <a:cubicBezTo>
                    <a:pt x="40346" y="1099813"/>
                    <a:pt x="26380" y="1094028"/>
                    <a:pt x="16082" y="1083730"/>
                  </a:cubicBezTo>
                  <a:cubicBezTo>
                    <a:pt x="5785" y="1073433"/>
                    <a:pt x="0" y="1059467"/>
                    <a:pt x="0" y="1044904"/>
                  </a:cubicBezTo>
                  <a:lnTo>
                    <a:pt x="0" y="54909"/>
                  </a:lnTo>
                  <a:cubicBezTo>
                    <a:pt x="0" y="40346"/>
                    <a:pt x="5785" y="26380"/>
                    <a:pt x="16082" y="16082"/>
                  </a:cubicBezTo>
                  <a:cubicBezTo>
                    <a:pt x="26380" y="5785"/>
                    <a:pt x="40346" y="0"/>
                    <a:pt x="5490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1751358" cy="1014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68967" y="2639162"/>
            <a:ext cx="4652885" cy="6009538"/>
            <a:chOff x="0" y="0"/>
            <a:chExt cx="1751358" cy="109981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51358" cy="1099813"/>
            </a:xfrm>
            <a:custGeom>
              <a:avLst/>
              <a:gdLst/>
              <a:ahLst/>
              <a:cxnLst/>
              <a:rect l="l" t="t" r="r" b="b"/>
              <a:pathLst>
                <a:path w="1751358" h="1099813">
                  <a:moveTo>
                    <a:pt x="54909" y="0"/>
                  </a:moveTo>
                  <a:lnTo>
                    <a:pt x="1696450" y="0"/>
                  </a:lnTo>
                  <a:cubicBezTo>
                    <a:pt x="1711012" y="0"/>
                    <a:pt x="1724978" y="5785"/>
                    <a:pt x="1735276" y="16082"/>
                  </a:cubicBezTo>
                  <a:cubicBezTo>
                    <a:pt x="1745573" y="26380"/>
                    <a:pt x="1751358" y="40346"/>
                    <a:pt x="1751358" y="54909"/>
                  </a:cubicBezTo>
                  <a:lnTo>
                    <a:pt x="1751358" y="1044904"/>
                  </a:lnTo>
                  <a:cubicBezTo>
                    <a:pt x="1751358" y="1059467"/>
                    <a:pt x="1745573" y="1073433"/>
                    <a:pt x="1735276" y="1083730"/>
                  </a:cubicBezTo>
                  <a:cubicBezTo>
                    <a:pt x="1724978" y="1094028"/>
                    <a:pt x="1711012" y="1099813"/>
                    <a:pt x="1696450" y="1099813"/>
                  </a:cubicBezTo>
                  <a:lnTo>
                    <a:pt x="54909" y="1099813"/>
                  </a:lnTo>
                  <a:cubicBezTo>
                    <a:pt x="40346" y="1099813"/>
                    <a:pt x="26380" y="1094028"/>
                    <a:pt x="16082" y="1083730"/>
                  </a:cubicBezTo>
                  <a:cubicBezTo>
                    <a:pt x="5785" y="1073433"/>
                    <a:pt x="0" y="1059467"/>
                    <a:pt x="0" y="1044904"/>
                  </a:cubicBezTo>
                  <a:lnTo>
                    <a:pt x="0" y="54909"/>
                  </a:lnTo>
                  <a:cubicBezTo>
                    <a:pt x="0" y="40346"/>
                    <a:pt x="5785" y="26380"/>
                    <a:pt x="16082" y="16082"/>
                  </a:cubicBezTo>
                  <a:cubicBezTo>
                    <a:pt x="26380" y="5785"/>
                    <a:pt x="40346" y="0"/>
                    <a:pt x="5490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1751358" cy="10140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-812236" y="9262562"/>
            <a:ext cx="4097753" cy="2048877"/>
          </a:xfrm>
          <a:custGeom>
            <a:avLst/>
            <a:gdLst/>
            <a:ahLst/>
            <a:cxnLst/>
            <a:rect l="l" t="t" r="r" b="b"/>
            <a:pathLst>
              <a:path w="4097753" h="2048877">
                <a:moveTo>
                  <a:pt x="0" y="0"/>
                </a:moveTo>
                <a:lnTo>
                  <a:pt x="4097753" y="0"/>
                </a:lnTo>
                <a:lnTo>
                  <a:pt x="4097753" y="2048876"/>
                </a:lnTo>
                <a:lnTo>
                  <a:pt x="0" y="20488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2506066" y="2728185"/>
            <a:ext cx="363466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7"/>
              </a:lnSpc>
            </a:pPr>
            <a:r>
              <a:rPr lang="ru-RU" sz="3322" b="1" spc="-139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Кому подходит?</a:t>
            </a:r>
            <a:endParaRPr lang="en-US" sz="3322" b="1" spc="-139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66590" y="3701724"/>
            <a:ext cx="4299293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и альтернативная коммуникация - это общий термин, включающий в себя методы коммуникации, используемые для дополнения или замены речи или письма для людей с нарушениями в воспроизведении или понимании устной или письменной речи, используется людьми с широким спектром нарушений речи и языка</a:t>
            </a:r>
            <a:endParaRPr lang="en-US" sz="2400" spc="-38" dirty="0">
              <a:solidFill>
                <a:srgbClr val="0E0637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164468" y="3623029"/>
            <a:ext cx="4381701" cy="5025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52510" lvl="1"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Дополнительная и альтернативная коммуникация подходит не всем людям с нарушениями речи или языка, но может быть полезна людям с апраксией речи,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дисфазией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дизартрией, связанными с инсультом, и другими состояниями, которые влияют на письменное выражение, или контроль мышц лица, горла и рта, такими как церебральный паралич.</a:t>
            </a:r>
          </a:p>
          <a:p>
            <a:pPr marL="152510" lvl="1" algn="just">
              <a:lnSpc>
                <a:spcPts val="1921"/>
              </a:lnSpc>
            </a:pPr>
            <a:endParaRPr lang="en-US" sz="1412" spc="-32" dirty="0">
              <a:solidFill>
                <a:srgbClr val="000000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8FF44EB-1B86-4228-A1E1-36C8FEA7CD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279" y="15493"/>
            <a:ext cx="2609784" cy="2086877"/>
          </a:xfrm>
          <a:prstGeom prst="rect">
            <a:avLst/>
          </a:prstGeom>
        </p:spPr>
      </p:pic>
      <p:sp>
        <p:nvSpPr>
          <p:cNvPr id="24" name="TextBox 19">
            <a:extLst>
              <a:ext uri="{FF2B5EF4-FFF2-40B4-BE49-F238E27FC236}">
                <a16:creationId xmlns:a16="http://schemas.microsoft.com/office/drawing/2014/main" id="{E06B7B14-BB96-41D0-BC01-0FF6AD63893C}"/>
              </a:ext>
            </a:extLst>
          </p:cNvPr>
          <p:cNvSpPr txBox="1"/>
          <p:nvPr/>
        </p:nvSpPr>
        <p:spPr>
          <a:xfrm>
            <a:off x="7419124" y="2725069"/>
            <a:ext cx="363466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7"/>
              </a:lnSpc>
            </a:pPr>
            <a:r>
              <a:rPr lang="ru-RU" sz="3322" b="1" spc="-139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Что такое АДК?</a:t>
            </a:r>
            <a:endParaRPr lang="en-US" sz="3322" b="1" spc="-139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0057" y="-2710281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86781" y="549107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38549" y="774678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8400" y="75237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01537" y="2004926"/>
            <a:ext cx="923181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Что такое АДК?</a:t>
            </a:r>
          </a:p>
          <a:p>
            <a:pPr algn="l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Ломаем мифы</a:t>
            </a:r>
            <a:endParaRPr lang="en-US" sz="72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796901" y="4471231"/>
            <a:ext cx="8499499" cy="4433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 – это все способы коммуникации, которые дополняют или заменяют обычную речь. Это зонтик, под которым множество инструментов. Все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неголосовые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 общения называются альтернативным, но альтернативная форма коммуникации может использоваться либо как полная альтернатива речи, либо как дополнение к ней. Она актуальна в случае отсутствия устной речи и предполагает овладение совершенно иной коммуникативной системой, где особое значение приобретают невербальные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средства (предметы, фотографии, пиктограммы, жесты).</a:t>
            </a:r>
          </a:p>
          <a:p>
            <a:pPr algn="just">
              <a:lnSpc>
                <a:spcPts val="3121"/>
              </a:lnSpc>
            </a:pPr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C6D52-FEC6-45CB-93D4-DA10B8920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8"/>
            <a:ext cx="2527199" cy="202083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1043F72-99F7-4C8B-9BF3-E94FA3E38E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77400" y="2398031"/>
            <a:ext cx="7502086" cy="500986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39343" y="-2812455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876335" y="5476219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14257" y="590491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8400" y="75237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846582" y="160685"/>
            <a:ext cx="9231816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Что такое АДК?</a:t>
            </a:r>
          </a:p>
          <a:p>
            <a:pPr algn="l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Ломаем мифы</a:t>
            </a:r>
            <a:endParaRPr lang="en-US" sz="72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07925" y="3828876"/>
            <a:ext cx="5927703" cy="25971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Научный факт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Многочисленные исследования (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Millar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2006;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Schlosser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Wendt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2008) показывают, что АДК не подавляет, а стимулирует развитие речи. Снижая фрустрацию и давая успешный опыт общения, мы активируем речевые центры мозга. </a:t>
            </a:r>
          </a:p>
          <a:p>
            <a:r>
              <a:rPr lang="ru-RU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из практики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Ребенок с РАС, начав использовать PECS для просьб, через 3 месяца произнес первое слово «дай», потому что понял силу коммуникации.</a:t>
            </a:r>
          </a:p>
          <a:p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629400" y="7523746"/>
            <a:ext cx="5502297" cy="1256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44"/>
              </a:lnSpc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Факт: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АДК – это и дополнительная коммуникация. Она помогает детям, которые говорят, но их речь малопонятна,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ситуативна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им сложно построить фразу. Это «костыли», которые дают опору.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1364204" y="4058740"/>
            <a:ext cx="5095858" cy="1261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44"/>
              </a:lnSpc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Факт: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Мы все используем АДК каждый день: указательный жест, кивок, эмодзи в смс. Мы просто систематизируем это для ребенка.</a:t>
            </a:r>
          </a:p>
          <a:p>
            <a:pPr algn="just">
              <a:lnSpc>
                <a:spcPts val="2544"/>
              </a:lnSpc>
            </a:pPr>
            <a:endParaRPr lang="en-US" sz="2019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982770" y="2979590"/>
            <a:ext cx="5459363" cy="504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6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3: «Это сложно и неестественно».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C6D52-FEC6-45CB-93D4-DA10B8920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8"/>
            <a:ext cx="2527199" cy="2020838"/>
          </a:xfrm>
          <a:prstGeom prst="rect">
            <a:avLst/>
          </a:prstGeom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DEED895A-7A79-495E-B067-B42586D5720E}"/>
              </a:ext>
            </a:extLst>
          </p:cNvPr>
          <p:cNvSpPr txBox="1"/>
          <p:nvPr/>
        </p:nvSpPr>
        <p:spPr>
          <a:xfrm>
            <a:off x="6362522" y="6659532"/>
            <a:ext cx="6549896" cy="504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6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2: «Это только для неговорящих детей»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</p:txBody>
      </p:sp>
      <p:sp>
        <p:nvSpPr>
          <p:cNvPr id="16" name="TextBox 17">
            <a:extLst>
              <a:ext uri="{FF2B5EF4-FFF2-40B4-BE49-F238E27FC236}">
                <a16:creationId xmlns:a16="http://schemas.microsoft.com/office/drawing/2014/main" id="{C625F401-0AA8-415C-8C3D-8C0020F6A4EE}"/>
              </a:ext>
            </a:extLst>
          </p:cNvPr>
          <p:cNvSpPr txBox="1"/>
          <p:nvPr/>
        </p:nvSpPr>
        <p:spPr>
          <a:xfrm>
            <a:off x="482857" y="2988789"/>
            <a:ext cx="5791200" cy="504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56"/>
              </a:lnSpc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Миф 1: «АДК помешает развитию речи»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9CB50C0-B940-4EF6-8B0E-E3C61DEA12E8}"/>
              </a:ext>
            </a:extLst>
          </p:cNvPr>
          <p:cNvSpPr/>
          <p:nvPr/>
        </p:nvSpPr>
        <p:spPr>
          <a:xfrm>
            <a:off x="7674680" y="3938865"/>
            <a:ext cx="2439998" cy="2208076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3251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49423" y="6028773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21494">
            <a:off x="12577988" y="2489568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945396" y="-363707"/>
            <a:ext cx="10134600" cy="3102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595"/>
              </a:lnSpc>
            </a:pPr>
            <a:r>
              <a:rPr lang="ru-RU" sz="8000" b="1" spc="-393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Философия АДК: от поведения к общению</a:t>
            </a:r>
            <a:endParaRPr lang="en-US" sz="8000" b="1" spc="-393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90543" y="2725826"/>
            <a:ext cx="11439016" cy="25871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Любое поведение ребенка – это попытка коммуникации. Истерика = «Я устал/не понимаю/хочу уйти». </a:t>
            </a: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задача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дать ему адекватный, социально приемлемый инструмент для выражения той же потребности.</a:t>
            </a:r>
          </a:p>
          <a:p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Цель АДК – не карточки и кнопки, а развитие функциональной коммуникации: просьбы, отказа, комментариев, общения</a:t>
            </a:r>
            <a:r>
              <a:rPr lang="ru-RU" dirty="0"/>
              <a:t>.</a:t>
            </a:r>
          </a:p>
          <a:p>
            <a:pPr algn="just">
              <a:lnSpc>
                <a:spcPts val="3121"/>
              </a:lnSpc>
            </a:pPr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2598" y="5319650"/>
            <a:ext cx="5573215" cy="3398523"/>
            <a:chOff x="0" y="0"/>
            <a:chExt cx="2525194" cy="12085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525194" cy="1208539"/>
            </a:xfrm>
            <a:custGeom>
              <a:avLst/>
              <a:gdLst/>
              <a:ahLst/>
              <a:cxnLst/>
              <a:rect l="l" t="t" r="r" b="b"/>
              <a:pathLst>
                <a:path w="2525194" h="1208539">
                  <a:moveTo>
                    <a:pt x="38082" y="0"/>
                  </a:moveTo>
                  <a:lnTo>
                    <a:pt x="2487112" y="0"/>
                  </a:lnTo>
                  <a:cubicBezTo>
                    <a:pt x="2497212" y="0"/>
                    <a:pt x="2506899" y="4012"/>
                    <a:pt x="2514040" y="11154"/>
                  </a:cubicBezTo>
                  <a:cubicBezTo>
                    <a:pt x="2521182" y="18296"/>
                    <a:pt x="2525194" y="27982"/>
                    <a:pt x="2525194" y="38082"/>
                  </a:cubicBezTo>
                  <a:lnTo>
                    <a:pt x="2525194" y="1170457"/>
                  </a:lnTo>
                  <a:cubicBezTo>
                    <a:pt x="2525194" y="1180557"/>
                    <a:pt x="2521182" y="1190243"/>
                    <a:pt x="2514040" y="1197385"/>
                  </a:cubicBezTo>
                  <a:cubicBezTo>
                    <a:pt x="2506899" y="1204527"/>
                    <a:pt x="2497212" y="1208539"/>
                    <a:pt x="2487112" y="1208539"/>
                  </a:cubicBezTo>
                  <a:lnTo>
                    <a:pt x="38082" y="1208539"/>
                  </a:lnTo>
                  <a:cubicBezTo>
                    <a:pt x="17050" y="1208539"/>
                    <a:pt x="0" y="1191489"/>
                    <a:pt x="0" y="1170457"/>
                  </a:cubicBezTo>
                  <a:lnTo>
                    <a:pt x="0" y="38082"/>
                  </a:lnTo>
                  <a:cubicBezTo>
                    <a:pt x="0" y="27982"/>
                    <a:pt x="4012" y="18296"/>
                    <a:pt x="11154" y="11154"/>
                  </a:cubicBezTo>
                  <a:cubicBezTo>
                    <a:pt x="18296" y="4012"/>
                    <a:pt x="27982" y="0"/>
                    <a:pt x="38082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85725"/>
              <a:ext cx="2525194" cy="11228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32303" y="5343909"/>
            <a:ext cx="5597256" cy="3398522"/>
            <a:chOff x="0" y="0"/>
            <a:chExt cx="2525194" cy="12085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525194" cy="1208539"/>
            </a:xfrm>
            <a:custGeom>
              <a:avLst/>
              <a:gdLst/>
              <a:ahLst/>
              <a:cxnLst/>
              <a:rect l="l" t="t" r="r" b="b"/>
              <a:pathLst>
                <a:path w="2525194" h="1208539">
                  <a:moveTo>
                    <a:pt x="38082" y="0"/>
                  </a:moveTo>
                  <a:lnTo>
                    <a:pt x="2487112" y="0"/>
                  </a:lnTo>
                  <a:cubicBezTo>
                    <a:pt x="2497212" y="0"/>
                    <a:pt x="2506899" y="4012"/>
                    <a:pt x="2514040" y="11154"/>
                  </a:cubicBezTo>
                  <a:cubicBezTo>
                    <a:pt x="2521182" y="18296"/>
                    <a:pt x="2525194" y="27982"/>
                    <a:pt x="2525194" y="38082"/>
                  </a:cubicBezTo>
                  <a:lnTo>
                    <a:pt x="2525194" y="1170457"/>
                  </a:lnTo>
                  <a:cubicBezTo>
                    <a:pt x="2525194" y="1180557"/>
                    <a:pt x="2521182" y="1190243"/>
                    <a:pt x="2514040" y="1197385"/>
                  </a:cubicBezTo>
                  <a:cubicBezTo>
                    <a:pt x="2506899" y="1204527"/>
                    <a:pt x="2497212" y="1208539"/>
                    <a:pt x="2487112" y="1208539"/>
                  </a:cubicBezTo>
                  <a:lnTo>
                    <a:pt x="38082" y="1208539"/>
                  </a:lnTo>
                  <a:cubicBezTo>
                    <a:pt x="17050" y="1208539"/>
                    <a:pt x="0" y="1191489"/>
                    <a:pt x="0" y="1170457"/>
                  </a:cubicBezTo>
                  <a:lnTo>
                    <a:pt x="0" y="38082"/>
                  </a:lnTo>
                  <a:cubicBezTo>
                    <a:pt x="0" y="27982"/>
                    <a:pt x="4012" y="18296"/>
                    <a:pt x="11154" y="11154"/>
                  </a:cubicBezTo>
                  <a:cubicBezTo>
                    <a:pt x="18296" y="4012"/>
                    <a:pt x="27982" y="0"/>
                    <a:pt x="38082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85725"/>
              <a:ext cx="2525194" cy="11228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51817" y="6313613"/>
            <a:ext cx="5234775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44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для которых поддерживающая коммуникация выступает в качестве экспрессивного средства. Они достаточно хорошо понимают речь, но не в состоянии выразить свои потребности вербально.</a:t>
            </a:r>
            <a:endParaRPr lang="en-US" sz="2400" dirty="0">
              <a:solidFill>
                <a:srgbClr val="000000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468314" y="6109893"/>
            <a:ext cx="5125234" cy="2538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44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Лица, испытывающие трудности в овладении языком. Скорее всего, они научатся говорить, но в настоящий момент их языковое развитие замедлено (например, дети с умственными ограничениями, моторной алалией). В этом случае поддерживающая коммуникация применяется временно и способствует формированию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импрессивной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экспрессивной речи.</a:t>
            </a:r>
            <a:endParaRPr lang="en-US" sz="2019" dirty="0">
              <a:solidFill>
                <a:srgbClr val="000000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39144" y="5479181"/>
            <a:ext cx="3291978" cy="54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6"/>
              </a:lnSpc>
            </a:pPr>
            <a:r>
              <a:rPr lang="ru-RU" sz="3537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Группа 1</a:t>
            </a:r>
            <a:endParaRPr lang="en-US" sz="3537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498011" y="5466535"/>
            <a:ext cx="3291978" cy="54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6"/>
              </a:lnSpc>
            </a:pPr>
            <a:r>
              <a:rPr lang="ru-RU" sz="3537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Группа 2</a:t>
            </a:r>
            <a:endParaRPr lang="en-US" sz="3537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6796084" y="535008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400000">
            <a:off x="5344777" y="-1242335"/>
            <a:ext cx="2059227" cy="3054773"/>
          </a:xfrm>
          <a:custGeom>
            <a:avLst/>
            <a:gdLst/>
            <a:ahLst/>
            <a:cxnLst/>
            <a:rect l="l" t="t" r="r" b="b"/>
            <a:pathLst>
              <a:path w="2059227" h="3054773">
                <a:moveTo>
                  <a:pt x="0" y="0"/>
                </a:moveTo>
                <a:lnTo>
                  <a:pt x="2059227" y="0"/>
                </a:lnTo>
                <a:lnTo>
                  <a:pt x="2059227" y="3054772"/>
                </a:lnTo>
                <a:lnTo>
                  <a:pt x="0" y="30547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D644DDE-A8EA-484C-BB61-50D9C49773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02" y="33618"/>
            <a:ext cx="2458508" cy="1965911"/>
          </a:xfrm>
          <a:prstGeom prst="rect">
            <a:avLst/>
          </a:prstGeom>
        </p:spPr>
      </p:pic>
      <p:grpSp>
        <p:nvGrpSpPr>
          <p:cNvPr id="22" name="Group 8">
            <a:extLst>
              <a:ext uri="{FF2B5EF4-FFF2-40B4-BE49-F238E27FC236}">
                <a16:creationId xmlns:a16="http://schemas.microsoft.com/office/drawing/2014/main" id="{D489EC4F-40FB-450F-B6A4-C6313CF19021}"/>
              </a:ext>
            </a:extLst>
          </p:cNvPr>
          <p:cNvGrpSpPr/>
          <p:nvPr/>
        </p:nvGrpSpPr>
        <p:grpSpPr>
          <a:xfrm>
            <a:off x="12313213" y="5343910"/>
            <a:ext cx="5303505" cy="3398521"/>
            <a:chOff x="0" y="0"/>
            <a:chExt cx="2525194" cy="1208539"/>
          </a:xfrm>
        </p:grpSpPr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F166A760-76A2-4174-8AC5-6EA8600043AD}"/>
                </a:ext>
              </a:extLst>
            </p:cNvPr>
            <p:cNvSpPr/>
            <p:nvPr/>
          </p:nvSpPr>
          <p:spPr>
            <a:xfrm>
              <a:off x="0" y="0"/>
              <a:ext cx="2525194" cy="1208539"/>
            </a:xfrm>
            <a:custGeom>
              <a:avLst/>
              <a:gdLst/>
              <a:ahLst/>
              <a:cxnLst/>
              <a:rect l="l" t="t" r="r" b="b"/>
              <a:pathLst>
                <a:path w="2525194" h="1208539">
                  <a:moveTo>
                    <a:pt x="38082" y="0"/>
                  </a:moveTo>
                  <a:lnTo>
                    <a:pt x="2487112" y="0"/>
                  </a:lnTo>
                  <a:cubicBezTo>
                    <a:pt x="2497212" y="0"/>
                    <a:pt x="2506899" y="4012"/>
                    <a:pt x="2514040" y="11154"/>
                  </a:cubicBezTo>
                  <a:cubicBezTo>
                    <a:pt x="2521182" y="18296"/>
                    <a:pt x="2525194" y="27982"/>
                    <a:pt x="2525194" y="38082"/>
                  </a:cubicBezTo>
                  <a:lnTo>
                    <a:pt x="2525194" y="1170457"/>
                  </a:lnTo>
                  <a:cubicBezTo>
                    <a:pt x="2525194" y="1180557"/>
                    <a:pt x="2521182" y="1190243"/>
                    <a:pt x="2514040" y="1197385"/>
                  </a:cubicBezTo>
                  <a:cubicBezTo>
                    <a:pt x="2506899" y="1204527"/>
                    <a:pt x="2497212" y="1208539"/>
                    <a:pt x="2487112" y="1208539"/>
                  </a:cubicBezTo>
                  <a:lnTo>
                    <a:pt x="38082" y="1208539"/>
                  </a:lnTo>
                  <a:cubicBezTo>
                    <a:pt x="17050" y="1208539"/>
                    <a:pt x="0" y="1191489"/>
                    <a:pt x="0" y="1170457"/>
                  </a:cubicBezTo>
                  <a:lnTo>
                    <a:pt x="0" y="38082"/>
                  </a:lnTo>
                  <a:cubicBezTo>
                    <a:pt x="0" y="27982"/>
                    <a:pt x="4012" y="18296"/>
                    <a:pt x="11154" y="11154"/>
                  </a:cubicBezTo>
                  <a:cubicBezTo>
                    <a:pt x="18296" y="4012"/>
                    <a:pt x="27982" y="0"/>
                    <a:pt x="38082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24" name="TextBox 10">
              <a:extLst>
                <a:ext uri="{FF2B5EF4-FFF2-40B4-BE49-F238E27FC236}">
                  <a16:creationId xmlns:a16="http://schemas.microsoft.com/office/drawing/2014/main" id="{C2F99B62-C6A7-483F-B4A0-A84DA5F6F64A}"/>
                </a:ext>
              </a:extLst>
            </p:cNvPr>
            <p:cNvSpPr txBox="1"/>
            <p:nvPr/>
          </p:nvSpPr>
          <p:spPr>
            <a:xfrm>
              <a:off x="0" y="85725"/>
              <a:ext cx="2525194" cy="11228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17">
            <a:extLst>
              <a:ext uri="{FF2B5EF4-FFF2-40B4-BE49-F238E27FC236}">
                <a16:creationId xmlns:a16="http://schemas.microsoft.com/office/drawing/2014/main" id="{21DA7ED1-9311-4C39-98F9-C0D792A7AA43}"/>
              </a:ext>
            </a:extLst>
          </p:cNvPr>
          <p:cNvSpPr txBox="1"/>
          <p:nvPr/>
        </p:nvSpPr>
        <p:spPr>
          <a:xfrm>
            <a:off x="13556878" y="5466535"/>
            <a:ext cx="3291978" cy="5495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6"/>
              </a:lnSpc>
            </a:pPr>
            <a:r>
              <a:rPr lang="ru-RU" sz="3537" b="1" dirty="0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Группа 3</a:t>
            </a:r>
            <a:endParaRPr lang="en-US" sz="3537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87979E86-AE6B-42ED-B4C4-E2DA607AB0F4}"/>
              </a:ext>
            </a:extLst>
          </p:cNvPr>
          <p:cNvSpPr txBox="1"/>
          <p:nvPr/>
        </p:nvSpPr>
        <p:spPr>
          <a:xfrm>
            <a:off x="12491484" y="6251023"/>
            <a:ext cx="4958316" cy="22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544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Объединяет лиц, для которых устная речь как средство коммуникации слишком сложна (например, при тяжелых множественных нарушениях) и которые постоянно или в течение длительного времени нуждаются в подходящей для них альтернативе. Сюда также входят люди с нарушением слуха, аутизмом.</a:t>
            </a:r>
            <a:endParaRPr lang="en-US" sz="2019" dirty="0">
              <a:solidFill>
                <a:srgbClr val="000000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82466" y="-1942652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86781" y="549107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929398" y="2467017"/>
            <a:ext cx="3395641" cy="3395641"/>
            <a:chOff x="0" y="0"/>
            <a:chExt cx="1278128" cy="1278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869369" y="5862659"/>
            <a:ext cx="3395641" cy="3395641"/>
            <a:chOff x="0" y="0"/>
            <a:chExt cx="1278128" cy="12781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51440" y="2467017"/>
            <a:ext cx="3395641" cy="3395641"/>
            <a:chOff x="0" y="0"/>
            <a:chExt cx="526074" cy="5260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4"/>
              <a:stretch>
                <a:fillRect l="-40909" r="-4090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929398" y="5862659"/>
            <a:ext cx="3395641" cy="3395641"/>
            <a:chOff x="0" y="0"/>
            <a:chExt cx="526074" cy="5260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5"/>
              <a:stretch>
                <a:fillRect l="-21428" r="-37446" b="-11212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9390876" y="-2015834"/>
            <a:ext cx="3364117" cy="3364117"/>
          </a:xfrm>
          <a:custGeom>
            <a:avLst/>
            <a:gdLst/>
            <a:ahLst/>
            <a:cxnLst/>
            <a:rect l="l" t="t" r="r" b="b"/>
            <a:pathLst>
              <a:path w="3364117" h="3364117">
                <a:moveTo>
                  <a:pt x="0" y="0"/>
                </a:moveTo>
                <a:lnTo>
                  <a:pt x="3364116" y="0"/>
                </a:lnTo>
                <a:lnTo>
                  <a:pt x="3364116" y="3364117"/>
                </a:lnTo>
                <a:lnTo>
                  <a:pt x="0" y="3364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337606" y="9640929"/>
            <a:ext cx="4404599" cy="1292142"/>
          </a:xfrm>
          <a:custGeom>
            <a:avLst/>
            <a:gdLst/>
            <a:ahLst/>
            <a:cxnLst/>
            <a:rect l="l" t="t" r="r" b="b"/>
            <a:pathLst>
              <a:path w="4404599" h="1292142">
                <a:moveTo>
                  <a:pt x="0" y="0"/>
                </a:moveTo>
                <a:lnTo>
                  <a:pt x="4404599" y="0"/>
                </a:lnTo>
                <a:lnTo>
                  <a:pt x="4404599" y="1292142"/>
                </a:lnTo>
                <a:lnTo>
                  <a:pt x="0" y="12921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79266" y="2090446"/>
            <a:ext cx="976775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«Большая тройка»</a:t>
            </a:r>
          </a:p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Ключевые системы АДК</a:t>
            </a:r>
            <a:endParaRPr lang="en-US" sz="60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305203" y="2651112"/>
            <a:ext cx="2700800" cy="718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000" b="1" dirty="0">
                <a:latin typeface="Arial Black" panose="020B0A04020102020204" pitchFamily="34" charset="0"/>
              </a:rPr>
              <a:t>Коммуникативные доски/книги</a:t>
            </a:r>
            <a:endParaRPr lang="en-US" sz="20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198861" y="5947302"/>
            <a:ext cx="2793739" cy="7318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400" b="1" dirty="0">
                <a:latin typeface="Arial Black" panose="020B0A04020102020204" pitchFamily="34" charset="0"/>
              </a:rPr>
              <a:t>Визуальное расписание</a:t>
            </a:r>
            <a:endParaRPr lang="en-US" sz="24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249798" y="3794302"/>
            <a:ext cx="2932801" cy="11555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sz="2000" dirty="0"/>
              <a:t>Альбом с тематическими страницами («еда», «игрушки», «чувства»).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044105" y="6820033"/>
            <a:ext cx="3048220" cy="26303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dirty="0"/>
              <a:t>Последовательность картинок, показывающая, что будет происходить. Снижает тревогу, дает предсказуемость. Пример: «туалет» -&gt; «мытье рук» -&gt; «завтрак». Можно использовать для распорядка дня, похода в поликлинику.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29607" y="4238750"/>
            <a:ext cx="7936588" cy="5911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Визуальные системы поддержки (для детей, мыслящих образами).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В первую очередь дети с РАС, синдромом Дауна, тяжелыми множественными нарушениями развития, для всех, кому сложно удерживать слуховую информацию.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это: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Предметы-символы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Реальный предмет (чашка = пора пить). Для самых сложных детей.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Максимально конкретно.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PECS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Система коммуникации обменом изображениями).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Ребенок физически передает карточку взрослому, чтобы сообщить что-то. Это акт социального взаимодействия.</a:t>
            </a:r>
          </a:p>
          <a:p>
            <a:pPr algn="just">
              <a:lnSpc>
                <a:spcPts val="3121"/>
              </a:lnSpc>
            </a:pPr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CFEC396-B778-4D3A-8FEE-D2687168AD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41094"/>
            <a:ext cx="2590800" cy="20716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FB5459-6481-4C6E-8A82-7D4109690A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12597" y="2431451"/>
            <a:ext cx="3566265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C27907B-C75D-4D55-86D6-3D124F72C6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8585" y="5822367"/>
            <a:ext cx="3566266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82466" y="-1942652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86781" y="549107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929398" y="2467017"/>
            <a:ext cx="3395641" cy="3395641"/>
            <a:chOff x="0" y="0"/>
            <a:chExt cx="1278128" cy="1278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869369" y="5862659"/>
            <a:ext cx="3395641" cy="3395641"/>
            <a:chOff x="0" y="0"/>
            <a:chExt cx="1278128" cy="12781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51440" y="2467017"/>
            <a:ext cx="3395641" cy="3395641"/>
            <a:chOff x="0" y="0"/>
            <a:chExt cx="526074" cy="5260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4"/>
              <a:stretch>
                <a:fillRect l="-40909" r="-4090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929398" y="5862659"/>
            <a:ext cx="3395641" cy="3395641"/>
            <a:chOff x="0" y="0"/>
            <a:chExt cx="526074" cy="5260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5"/>
              <a:stretch>
                <a:fillRect l="-21428" r="-37446" b="-11212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9390876" y="-2015834"/>
            <a:ext cx="3364117" cy="3364117"/>
          </a:xfrm>
          <a:custGeom>
            <a:avLst/>
            <a:gdLst/>
            <a:ahLst/>
            <a:cxnLst/>
            <a:rect l="l" t="t" r="r" b="b"/>
            <a:pathLst>
              <a:path w="3364117" h="3364117">
                <a:moveTo>
                  <a:pt x="0" y="0"/>
                </a:moveTo>
                <a:lnTo>
                  <a:pt x="3364116" y="0"/>
                </a:lnTo>
                <a:lnTo>
                  <a:pt x="3364116" y="3364117"/>
                </a:lnTo>
                <a:lnTo>
                  <a:pt x="0" y="3364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337606" y="9640929"/>
            <a:ext cx="4404599" cy="1292142"/>
          </a:xfrm>
          <a:custGeom>
            <a:avLst/>
            <a:gdLst/>
            <a:ahLst/>
            <a:cxnLst/>
            <a:rect l="l" t="t" r="r" b="b"/>
            <a:pathLst>
              <a:path w="4404599" h="1292142">
                <a:moveTo>
                  <a:pt x="0" y="0"/>
                </a:moveTo>
                <a:lnTo>
                  <a:pt x="4404599" y="0"/>
                </a:lnTo>
                <a:lnTo>
                  <a:pt x="4404599" y="1292142"/>
                </a:lnTo>
                <a:lnTo>
                  <a:pt x="0" y="12921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79266" y="2090446"/>
            <a:ext cx="976775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«Большая тройка»</a:t>
            </a:r>
          </a:p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Ключевые системы АДК</a:t>
            </a:r>
            <a:endParaRPr lang="en-US" sz="60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305203" y="2651112"/>
            <a:ext cx="2700800" cy="346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000" b="1" dirty="0">
                <a:latin typeface="Arial Black" panose="020B0A04020102020204" pitchFamily="34" charset="0"/>
              </a:rPr>
              <a:t>Как внедрять?</a:t>
            </a:r>
            <a:endParaRPr lang="en-US" sz="20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198861" y="5947302"/>
            <a:ext cx="2793739" cy="359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400" b="1" spc="-103" dirty="0">
                <a:solidFill>
                  <a:srgbClr val="0E0637"/>
                </a:solidFill>
                <a:latin typeface="Arial Black" panose="020B0A04020102020204" pitchFamily="34" charset="0"/>
                <a:ea typeface="Open Sauce Bold"/>
                <a:cs typeface="Open Sauce Bold"/>
                <a:sym typeface="Open Sauce Bold"/>
              </a:rPr>
              <a:t>Совет</a:t>
            </a:r>
            <a:endParaRPr lang="en-US" sz="24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145863" y="3293307"/>
            <a:ext cx="2932801" cy="23353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dirty="0"/>
              <a:t>Говорите и одновременно показывайте жест. Ключевые слова: «есть», «пить», «еще», «стоп», «помоги», «мама», «папа». Используйте естественные жесты («иди сюда», «дай»).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044105" y="6820033"/>
            <a:ext cx="3048220" cy="2040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dirty="0"/>
              <a:t>Не требуйте идеального исполнения жеста. Похвалите любую попытку. Показывайте жест на уровне своей груди, чтобы ребенок видел и лицо, и жест.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29607" y="4238750"/>
            <a:ext cx="7936588" cy="54595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Жестовые языки и системы (для детей с хорошим моторным подражанием).</a:t>
            </a:r>
            <a:b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кого: Дети с синдромом Дауна, с нарушениями слуха, с ДЦП (если есть возможность точных движений), с РАС (как дополнение к речи).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это: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 жестов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(например, русский жестовый язык – РЖЯ): Свой грамматика, синтаксис. Сложен для освоения как единственная система, если в семье нет глухих.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жестов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(калькирующая жестовая речь – КЖР): Жесты, которые сопровождают устную речь, следуя порядку слов. Чаще используется в АДК.</a:t>
            </a:r>
            <a:br>
              <a:rPr lang="ru-RU" dirty="0"/>
            </a:br>
            <a:endParaRPr lang="ru-RU" dirty="0"/>
          </a:p>
          <a:p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CFEC396-B778-4D3A-8FEE-D2687168AD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41094"/>
            <a:ext cx="2590800" cy="20716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FB5459-6481-4C6E-8A82-7D4109690A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12597" y="2431451"/>
            <a:ext cx="3566265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C27907B-C75D-4D55-86D6-3D124F72C6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8585" y="5822367"/>
            <a:ext cx="3566266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6E3C36-EAD5-4444-B530-66FD50EEB9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18134" y="5872643"/>
            <a:ext cx="3874937" cy="3874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16D898-4867-4F40-80F7-26FC5FAFC8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50219" y="2382374"/>
            <a:ext cx="3757648" cy="3439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1667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82466" y="-1942652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86781" y="549107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9929398" y="2467017"/>
            <a:ext cx="3395641" cy="3395641"/>
            <a:chOff x="0" y="0"/>
            <a:chExt cx="1278128" cy="12781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869369" y="5862659"/>
            <a:ext cx="3395641" cy="3395641"/>
            <a:chOff x="0" y="0"/>
            <a:chExt cx="1278128" cy="12781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78128" cy="1278128"/>
            </a:xfrm>
            <a:custGeom>
              <a:avLst/>
              <a:gdLst/>
              <a:ahLst/>
              <a:cxnLst/>
              <a:rect l="l" t="t" r="r" b="b"/>
              <a:pathLst>
                <a:path w="1278128" h="1278128">
                  <a:moveTo>
                    <a:pt x="75239" y="0"/>
                  </a:moveTo>
                  <a:lnTo>
                    <a:pt x="1202890" y="0"/>
                  </a:lnTo>
                  <a:cubicBezTo>
                    <a:pt x="1244443" y="0"/>
                    <a:pt x="1278128" y="33685"/>
                    <a:pt x="1278128" y="75239"/>
                  </a:cubicBezTo>
                  <a:lnTo>
                    <a:pt x="1278128" y="1202890"/>
                  </a:lnTo>
                  <a:cubicBezTo>
                    <a:pt x="1278128" y="1244443"/>
                    <a:pt x="1244443" y="1278128"/>
                    <a:pt x="1202890" y="1278128"/>
                  </a:cubicBezTo>
                  <a:lnTo>
                    <a:pt x="75239" y="1278128"/>
                  </a:lnTo>
                  <a:cubicBezTo>
                    <a:pt x="33685" y="1278128"/>
                    <a:pt x="0" y="1244443"/>
                    <a:pt x="0" y="1202890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85725"/>
              <a:ext cx="1278128" cy="1192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2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851440" y="2467017"/>
            <a:ext cx="3395641" cy="3395641"/>
            <a:chOff x="0" y="0"/>
            <a:chExt cx="526074" cy="52607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4"/>
              <a:stretch>
                <a:fillRect l="-40909" r="-40909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>
            <a:off x="9929398" y="5862659"/>
            <a:ext cx="3395641" cy="3395641"/>
            <a:chOff x="0" y="0"/>
            <a:chExt cx="526074" cy="5260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26074" cy="526074"/>
            </a:xfrm>
            <a:custGeom>
              <a:avLst/>
              <a:gdLst/>
              <a:ahLst/>
              <a:cxnLst/>
              <a:rect l="l" t="t" r="r" b="b"/>
              <a:pathLst>
                <a:path w="526074" h="526074">
                  <a:moveTo>
                    <a:pt x="75239" y="0"/>
                  </a:moveTo>
                  <a:lnTo>
                    <a:pt x="450835" y="0"/>
                  </a:lnTo>
                  <a:cubicBezTo>
                    <a:pt x="492388" y="0"/>
                    <a:pt x="526074" y="33685"/>
                    <a:pt x="526074" y="75239"/>
                  </a:cubicBezTo>
                  <a:lnTo>
                    <a:pt x="526074" y="450835"/>
                  </a:lnTo>
                  <a:cubicBezTo>
                    <a:pt x="526074" y="492388"/>
                    <a:pt x="492388" y="526074"/>
                    <a:pt x="450835" y="526074"/>
                  </a:cubicBezTo>
                  <a:lnTo>
                    <a:pt x="75239" y="526074"/>
                  </a:lnTo>
                  <a:cubicBezTo>
                    <a:pt x="33685" y="526074"/>
                    <a:pt x="0" y="492388"/>
                    <a:pt x="0" y="450835"/>
                  </a:cubicBezTo>
                  <a:lnTo>
                    <a:pt x="0" y="75239"/>
                  </a:lnTo>
                  <a:cubicBezTo>
                    <a:pt x="0" y="33685"/>
                    <a:pt x="33685" y="0"/>
                    <a:pt x="75239" y="0"/>
                  </a:cubicBezTo>
                  <a:close/>
                </a:path>
              </a:pathLst>
            </a:custGeom>
            <a:blipFill>
              <a:blip r:embed="rId5"/>
              <a:stretch>
                <a:fillRect l="-21428" r="-37446" b="-11212"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>
            <a:off x="9390876" y="-2015834"/>
            <a:ext cx="3364117" cy="3364117"/>
          </a:xfrm>
          <a:custGeom>
            <a:avLst/>
            <a:gdLst/>
            <a:ahLst/>
            <a:cxnLst/>
            <a:rect l="l" t="t" r="r" b="b"/>
            <a:pathLst>
              <a:path w="3364117" h="3364117">
                <a:moveTo>
                  <a:pt x="0" y="0"/>
                </a:moveTo>
                <a:lnTo>
                  <a:pt x="3364116" y="0"/>
                </a:lnTo>
                <a:lnTo>
                  <a:pt x="3364116" y="3364117"/>
                </a:lnTo>
                <a:lnTo>
                  <a:pt x="0" y="33641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337606" y="9640929"/>
            <a:ext cx="4404599" cy="1292142"/>
          </a:xfrm>
          <a:custGeom>
            <a:avLst/>
            <a:gdLst/>
            <a:ahLst/>
            <a:cxnLst/>
            <a:rect l="l" t="t" r="r" b="b"/>
            <a:pathLst>
              <a:path w="4404599" h="1292142">
                <a:moveTo>
                  <a:pt x="0" y="0"/>
                </a:moveTo>
                <a:lnTo>
                  <a:pt x="4404599" y="0"/>
                </a:lnTo>
                <a:lnTo>
                  <a:pt x="4404599" y="1292142"/>
                </a:lnTo>
                <a:lnTo>
                  <a:pt x="0" y="12921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79266" y="2090446"/>
            <a:ext cx="976775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«Большая тройка»</a:t>
            </a:r>
          </a:p>
          <a:p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Ключевые системы АДК</a:t>
            </a:r>
            <a:endParaRPr lang="en-US" sz="60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305203" y="2651112"/>
            <a:ext cx="2700800" cy="3465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000" b="1" spc="-103" dirty="0">
                <a:solidFill>
                  <a:srgbClr val="0E0637"/>
                </a:solidFill>
                <a:latin typeface="Arial Black" panose="020B0A04020102020204" pitchFamily="34" charset="0"/>
                <a:ea typeface="Open Sauce Bold"/>
                <a:cs typeface="Open Sauce Bold"/>
                <a:sym typeface="Open Sauce Bold"/>
              </a:rPr>
              <a:t>Важный аспект</a:t>
            </a:r>
            <a:endParaRPr lang="en-US" sz="20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198861" y="5947302"/>
            <a:ext cx="2793739" cy="3599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8"/>
              </a:lnSpc>
            </a:pPr>
            <a:r>
              <a:rPr lang="ru-RU" sz="2400" b="1" spc="-103" dirty="0">
                <a:solidFill>
                  <a:srgbClr val="0E0637"/>
                </a:solidFill>
                <a:latin typeface="Arial Black" panose="020B0A04020102020204" pitchFamily="34" charset="0"/>
                <a:ea typeface="Open Sauce Bold"/>
                <a:cs typeface="Open Sauce Bold"/>
                <a:sym typeface="Open Sauce Bold"/>
              </a:rPr>
              <a:t>Совет</a:t>
            </a:r>
            <a:endParaRPr lang="en-US" sz="2400" b="1" spc="-103" dirty="0">
              <a:solidFill>
                <a:srgbClr val="0E0637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145863" y="3293307"/>
            <a:ext cx="2932801" cy="1450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dirty="0"/>
              <a:t>Технология – это лишь голос. Ребенка нужно учить, когда и как ею пользоваться. Это не игрушка.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044105" y="6820033"/>
            <a:ext cx="3048220" cy="17454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283"/>
              </a:lnSpc>
            </a:pPr>
            <a:r>
              <a:rPr lang="ru-RU" dirty="0"/>
              <a:t>Начинайте с простых устройств. Планшет для АДК – это не для игр. Используйте прочный чехол. Заряжайте его на ночь.</a:t>
            </a:r>
            <a:br>
              <a:rPr lang="ru-RU" dirty="0"/>
            </a:br>
            <a:endParaRPr lang="en-US" sz="1679" spc="-38" dirty="0">
              <a:solidFill>
                <a:srgbClr val="0E0637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29606" y="4238750"/>
            <a:ext cx="8714393" cy="5539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Коммуникаторы и приложения (высокотехнологичная АДК).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кого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Для детей, которым сложно с мелкой моторикой (карточки/жесты), но которые могут указать или нажать; для тех, кто «перерос» PECS; для развития фразовой речи.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это: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Простыe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коммуникаторы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GoTalk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BigMac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Записана одна фраза («Я хочу в туалет», «Поиграй со мной»). Ребенок нажимает – устройство говорит.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Сложные устройства с синтезатором речи (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Tobii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Dynavox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глаза-следящие системы): Для детей с тяжелыми двигательными нарушениями (ДЦП, СМА). Активация взглядом.</a:t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Приложения для планшетов (AAC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Talking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Tabs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JABtalk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«Аутизм: Общение»): Цифровые аналоги коммуникативных досок. Удобно, можно менять, есть синтез речи.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CFEC396-B778-4D3A-8FEE-D2687168AD7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-41094"/>
            <a:ext cx="2590800" cy="207169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CFB5459-6481-4C6E-8A82-7D4109690A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12597" y="2431451"/>
            <a:ext cx="3566265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C27907B-C75D-4D55-86D6-3D124F72C65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08585" y="5822367"/>
            <a:ext cx="3566266" cy="3431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F6E3C36-EAD5-4444-B530-66FD50EEB9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718134" y="5872643"/>
            <a:ext cx="3874937" cy="3874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16D898-4867-4F40-80F7-26FC5FAFC8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750219" y="2382374"/>
            <a:ext cx="3757648" cy="34399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466C6B5-8F97-44F6-9D89-386197A24C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717912" y="5859846"/>
            <a:ext cx="3861118" cy="39188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5A0F764-B03D-4E63-A20F-1C3F06375337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6000" t="20037" r="8000" b="14943"/>
          <a:stretch/>
        </p:blipFill>
        <p:spPr>
          <a:xfrm>
            <a:off x="13599844" y="2382374"/>
            <a:ext cx="3908024" cy="348081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0251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641100" y="6230210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4" y="0"/>
                </a:lnTo>
                <a:lnTo>
                  <a:pt x="10940694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1170" y="3245563"/>
            <a:ext cx="10145452" cy="1080878"/>
            <a:chOff x="0" y="0"/>
            <a:chExt cx="1000453" cy="1586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0453" cy="158621"/>
            </a:xfrm>
            <a:custGeom>
              <a:avLst/>
              <a:gdLst/>
              <a:ahLst/>
              <a:cxnLst/>
              <a:rect l="l" t="t" r="r" b="b"/>
              <a:pathLst>
                <a:path w="1000453" h="158621">
                  <a:moveTo>
                    <a:pt x="0" y="0"/>
                  </a:moveTo>
                  <a:lnTo>
                    <a:pt x="1000453" y="0"/>
                  </a:lnTo>
                  <a:lnTo>
                    <a:pt x="1000453" y="158621"/>
                  </a:lnTo>
                  <a:lnTo>
                    <a:pt x="0" y="1586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734047" y="4649203"/>
            <a:ext cx="10145452" cy="741820"/>
            <a:chOff x="0" y="0"/>
            <a:chExt cx="1176859" cy="1586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6859" cy="158621"/>
            </a:xfrm>
            <a:custGeom>
              <a:avLst/>
              <a:gdLst/>
              <a:ahLst/>
              <a:cxnLst/>
              <a:rect l="l" t="t" r="r" b="b"/>
              <a:pathLst>
                <a:path w="1176859" h="158621">
                  <a:moveTo>
                    <a:pt x="0" y="0"/>
                  </a:moveTo>
                  <a:lnTo>
                    <a:pt x="1176859" y="0"/>
                  </a:lnTo>
                  <a:lnTo>
                    <a:pt x="1176859" y="158621"/>
                  </a:lnTo>
                  <a:lnTo>
                    <a:pt x="0" y="158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4046" y="7084914"/>
            <a:ext cx="10190688" cy="1198650"/>
            <a:chOff x="0" y="0"/>
            <a:chExt cx="1286557" cy="1586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86557" cy="158621"/>
            </a:xfrm>
            <a:custGeom>
              <a:avLst/>
              <a:gdLst/>
              <a:ahLst/>
              <a:cxnLst/>
              <a:rect l="l" t="t" r="r" b="b"/>
              <a:pathLst>
                <a:path w="1286557" h="158621">
                  <a:moveTo>
                    <a:pt x="0" y="0"/>
                  </a:moveTo>
                  <a:lnTo>
                    <a:pt x="1286557" y="0"/>
                  </a:lnTo>
                  <a:lnTo>
                    <a:pt x="1286557" y="158621"/>
                  </a:lnTo>
                  <a:lnTo>
                    <a:pt x="0" y="1586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Freeform 9"/>
          <p:cNvSpPr/>
          <p:nvPr/>
        </p:nvSpPr>
        <p:spPr>
          <a:xfrm rot="-5803951">
            <a:off x="13439496" y="-93879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844446" y="330161"/>
            <a:ext cx="1491267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Сенсорная интеграция и </a:t>
            </a:r>
          </a:p>
          <a:p>
            <a:pPr algn="ctr"/>
            <a:r>
              <a:rPr lang="ru-RU" sz="60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Телесно-ориентированные методы</a:t>
            </a:r>
            <a:endParaRPr lang="en-US" sz="60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98238" y="3417221"/>
            <a:ext cx="11905088" cy="941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44"/>
              </a:lnSpc>
            </a:pPr>
            <a:r>
              <a:rPr lang="ru-RU" sz="2400" dirty="0">
                <a:latin typeface="Arial Black" panose="020B0A04020102020204" pitchFamily="34" charset="0"/>
                <a:cs typeface="Times New Roman" panose="02020603050405020304" pitchFamily="18" charset="0"/>
              </a:rPr>
              <a:t>· Для детей с тяжелыми множественными нарушениями коммуникация начинается с тела</a:t>
            </a:r>
            <a:r>
              <a:rPr lang="ru-RU" dirty="0"/>
              <a:t>.</a:t>
            </a:r>
            <a:br>
              <a:rPr lang="ru-RU" dirty="0"/>
            </a:br>
            <a:endParaRPr lang="en-US" sz="2019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898238" y="4836575"/>
            <a:ext cx="9958849" cy="32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44"/>
              </a:lnSpc>
            </a:pPr>
            <a:r>
              <a:rPr lang="ru-RU" sz="2400" dirty="0">
                <a:latin typeface="Arial Black" panose="020B0A04020102020204" pitchFamily="34" charset="0"/>
              </a:rPr>
              <a:t>«Да» и «Нет» поворотом головы, движением глаза</a:t>
            </a:r>
            <a:endParaRPr lang="en-US" sz="2400" b="1" dirty="0">
              <a:solidFill>
                <a:srgbClr val="000000"/>
              </a:solidFill>
              <a:latin typeface="Arial Black" panose="020B0A04020102020204" pitchFamily="34" charset="0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934512" y="7179129"/>
            <a:ext cx="10190688" cy="12617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44"/>
              </a:lnSpc>
            </a:pPr>
            <a:r>
              <a:rPr lang="ru-RU" sz="2000" dirty="0">
                <a:latin typeface="Arial Black" panose="020B0A04020102020204" pitchFamily="34" charset="0"/>
              </a:rPr>
              <a:t>Адаптированные сигналы: Специально обученная собака, которая кладет голову на колени ребенку, когда тот хочет в туалет (сигнал для взрослого).</a:t>
            </a:r>
          </a:p>
          <a:p>
            <a:pPr algn="l">
              <a:lnSpc>
                <a:spcPts val="2544"/>
              </a:lnSpc>
            </a:pPr>
            <a:endParaRPr lang="en-US" sz="2019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28" name="Freeform 28"/>
          <p:cNvSpPr/>
          <p:nvPr/>
        </p:nvSpPr>
        <p:spPr>
          <a:xfrm>
            <a:off x="5381257" y="82296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3361874" y="9722178"/>
            <a:ext cx="1129643" cy="1129643"/>
          </a:xfrm>
          <a:custGeom>
            <a:avLst/>
            <a:gdLst/>
            <a:ahLst/>
            <a:cxnLst/>
            <a:rect l="l" t="t" r="r" b="b"/>
            <a:pathLst>
              <a:path w="1129643" h="1129643">
                <a:moveTo>
                  <a:pt x="0" y="0"/>
                </a:moveTo>
                <a:lnTo>
                  <a:pt x="1129643" y="0"/>
                </a:lnTo>
                <a:lnTo>
                  <a:pt x="1129643" y="1129642"/>
                </a:lnTo>
                <a:lnTo>
                  <a:pt x="0" y="11296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2D5E21E4-529E-4FDF-B094-EB5AD0F2C7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53" y="5039"/>
            <a:ext cx="2836352" cy="2268048"/>
          </a:xfrm>
          <a:prstGeom prst="rect">
            <a:avLst/>
          </a:prstGeom>
        </p:spPr>
      </p:pic>
      <p:grpSp>
        <p:nvGrpSpPr>
          <p:cNvPr id="32" name="Group 7">
            <a:extLst>
              <a:ext uri="{FF2B5EF4-FFF2-40B4-BE49-F238E27FC236}">
                <a16:creationId xmlns:a16="http://schemas.microsoft.com/office/drawing/2014/main" id="{DE776178-C28B-4D09-BBCA-E8AAF26F24CA}"/>
              </a:ext>
            </a:extLst>
          </p:cNvPr>
          <p:cNvGrpSpPr/>
          <p:nvPr/>
        </p:nvGrpSpPr>
        <p:grpSpPr>
          <a:xfrm>
            <a:off x="745310" y="5762075"/>
            <a:ext cx="10145451" cy="940481"/>
            <a:chOff x="0" y="0"/>
            <a:chExt cx="1286557" cy="158621"/>
          </a:xfrm>
        </p:grpSpPr>
        <p:sp>
          <p:nvSpPr>
            <p:cNvPr id="33" name="Freeform 8">
              <a:extLst>
                <a:ext uri="{FF2B5EF4-FFF2-40B4-BE49-F238E27FC236}">
                  <a16:creationId xmlns:a16="http://schemas.microsoft.com/office/drawing/2014/main" id="{30E07A45-A6D8-48DC-AF0B-16268CF97218}"/>
                </a:ext>
              </a:extLst>
            </p:cNvPr>
            <p:cNvSpPr/>
            <p:nvPr/>
          </p:nvSpPr>
          <p:spPr>
            <a:xfrm>
              <a:off x="0" y="0"/>
              <a:ext cx="1286557" cy="158621"/>
            </a:xfrm>
            <a:custGeom>
              <a:avLst/>
              <a:gdLst/>
              <a:ahLst/>
              <a:cxnLst/>
              <a:rect l="l" t="t" r="r" b="b"/>
              <a:pathLst>
                <a:path w="1286557" h="158621">
                  <a:moveTo>
                    <a:pt x="0" y="0"/>
                  </a:moveTo>
                  <a:lnTo>
                    <a:pt x="1286557" y="0"/>
                  </a:lnTo>
                  <a:lnTo>
                    <a:pt x="1286557" y="158621"/>
                  </a:lnTo>
                  <a:lnTo>
                    <a:pt x="0" y="1586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4" name="TextBox 21">
            <a:extLst>
              <a:ext uri="{FF2B5EF4-FFF2-40B4-BE49-F238E27FC236}">
                <a16:creationId xmlns:a16="http://schemas.microsoft.com/office/drawing/2014/main" id="{F3DAB904-D68B-486C-BFA4-65D05DB7054E}"/>
              </a:ext>
            </a:extLst>
          </p:cNvPr>
          <p:cNvSpPr txBox="1"/>
          <p:nvPr/>
        </p:nvSpPr>
        <p:spPr>
          <a:xfrm>
            <a:off x="898238" y="5901940"/>
            <a:ext cx="9104487" cy="9411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44"/>
              </a:lnSpc>
            </a:pPr>
            <a:r>
              <a:rPr lang="ru-RU" sz="2000" dirty="0">
                <a:latin typeface="Arial Black" panose="020B0A04020102020204" pitchFamily="34" charset="0"/>
              </a:rPr>
              <a:t>Выбор: Подносим к левой и правой руке разные предметы, ждем движения/захвата.</a:t>
            </a:r>
            <a:br>
              <a:rPr lang="ru-RU" dirty="0"/>
            </a:br>
            <a:endParaRPr lang="en-US" sz="2019" b="1" dirty="0">
              <a:solidFill>
                <a:srgbClr val="00000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35" name="Freeform 6">
            <a:extLst>
              <a:ext uri="{FF2B5EF4-FFF2-40B4-BE49-F238E27FC236}">
                <a16:creationId xmlns:a16="http://schemas.microsoft.com/office/drawing/2014/main" id="{DF597BAE-6714-4A7B-8311-7EAC8B2BB3C0}"/>
              </a:ext>
            </a:extLst>
          </p:cNvPr>
          <p:cNvSpPr/>
          <p:nvPr/>
        </p:nvSpPr>
        <p:spPr>
          <a:xfrm>
            <a:off x="16117147" y="1999331"/>
            <a:ext cx="4230879" cy="4230879"/>
          </a:xfrm>
          <a:custGeom>
            <a:avLst/>
            <a:gdLst/>
            <a:ahLst/>
            <a:cxnLst/>
            <a:rect l="l" t="t" r="r" b="b"/>
            <a:pathLst>
              <a:path w="4230879" h="4230879">
                <a:moveTo>
                  <a:pt x="0" y="0"/>
                </a:moveTo>
                <a:lnTo>
                  <a:pt x="4230880" y="0"/>
                </a:lnTo>
                <a:lnTo>
                  <a:pt x="4230880" y="4230880"/>
                </a:lnTo>
                <a:lnTo>
                  <a:pt x="0" y="42308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19">
            <a:extLst>
              <a:ext uri="{FF2B5EF4-FFF2-40B4-BE49-F238E27FC236}">
                <a16:creationId xmlns:a16="http://schemas.microsoft.com/office/drawing/2014/main" id="{90021DC2-98E8-44BC-97D8-370F959451E5}"/>
              </a:ext>
            </a:extLst>
          </p:cNvPr>
          <p:cNvSpPr/>
          <p:nvPr/>
        </p:nvSpPr>
        <p:spPr>
          <a:xfrm rot="5400000">
            <a:off x="14216569" y="8194791"/>
            <a:ext cx="2059227" cy="3054773"/>
          </a:xfrm>
          <a:custGeom>
            <a:avLst/>
            <a:gdLst/>
            <a:ahLst/>
            <a:cxnLst/>
            <a:rect l="l" t="t" r="r" b="b"/>
            <a:pathLst>
              <a:path w="2059227" h="3054773">
                <a:moveTo>
                  <a:pt x="0" y="0"/>
                </a:moveTo>
                <a:lnTo>
                  <a:pt x="2059227" y="0"/>
                </a:lnTo>
                <a:lnTo>
                  <a:pt x="2059227" y="3054772"/>
                </a:lnTo>
                <a:lnTo>
                  <a:pt x="0" y="305477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0057" y="-2710281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86781" y="549107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942841" y="-2017862"/>
            <a:ext cx="4230879" cy="4230879"/>
          </a:xfrm>
          <a:custGeom>
            <a:avLst/>
            <a:gdLst/>
            <a:ahLst/>
            <a:cxnLst/>
            <a:rect l="l" t="t" r="r" b="b"/>
            <a:pathLst>
              <a:path w="4230879" h="4230879">
                <a:moveTo>
                  <a:pt x="0" y="0"/>
                </a:moveTo>
                <a:lnTo>
                  <a:pt x="4230880" y="0"/>
                </a:lnTo>
                <a:lnTo>
                  <a:pt x="4230880" y="4230880"/>
                </a:lnTo>
                <a:lnTo>
                  <a:pt x="0" y="42308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117264" y="-1325890"/>
            <a:ext cx="12053472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090"/>
              </a:lnSpc>
            </a:pPr>
            <a:br>
              <a:rPr lang="ru-RU" sz="9902" b="1" spc="-346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</a:br>
            <a:r>
              <a:rPr lang="ru-RU" sz="9902" b="1" spc="-346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Применение АДК</a:t>
            </a:r>
            <a:endParaRPr lang="en-US" sz="9902" b="1" spc="-346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8678" y="2111386"/>
            <a:ext cx="9601200" cy="79236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3121"/>
              </a:lnSpc>
              <a:buAutoNum type="arabicPeriod"/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Сильная сторона – визуальное восприятие. Основной инструмент – визуальные системы (PECS, расписания). Жесты могут игнорироваться (сложности с социальным вниманием). Важно учить спонтанной инициативе, а не только ответам.</a:t>
            </a:r>
          </a:p>
          <a:p>
            <a:pPr algn="just">
              <a:lnSpc>
                <a:spcPts val="3121"/>
              </a:lnSpc>
            </a:pP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ДЦП: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 зависит от моторики. При дизартрии (речь невнятная) – коммуникатор для дублирования. При тяжелой моторике – взгляд-следящие системы, выбор движением глаза. Ключ – физическая доступность. Карточка должна быть большой, коммуникатор – с большими кнопками.</a:t>
            </a:r>
          </a:p>
          <a:p>
            <a:pPr algn="just">
              <a:lnSpc>
                <a:spcPts val="3121"/>
              </a:lnSpc>
            </a:pP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Синдром Дауна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Часто хорошее визуальное и моторное подражание. Комбинированный подход: речь + жест + карточка. Упор на развитие понимания речи и простых фраз.</a:t>
            </a:r>
          </a:p>
          <a:p>
            <a:pPr algn="just">
              <a:lnSpc>
                <a:spcPts val="3121"/>
              </a:lnSpc>
            </a:pP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Тяжелые множественные нарушения развития (ТМНР)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Начинаем с самого базового уровня: различение «приятно/неприятно», выбор предметом, взглядом. Основная коммуникация – на уровне регулирования состояния («холодно», «болит»). Используем предметы-символы, тактильные карточки.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ea typeface="Open Sauce Light"/>
              <a:cs typeface="Times New Roman" panose="02020603050405020304" pitchFamily="18" charset="0"/>
              <a:sym typeface="Open Sauce Light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EF3AA7-E2F1-4791-86F2-15638B9B62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2490230" cy="199127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58E11DD-B91C-4324-A384-3D3A75CE6D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50232" y="2318937"/>
            <a:ext cx="7161040" cy="67675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649423" y="6028773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21494">
            <a:off x="12577988" y="2489568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66678" y="1986989"/>
            <a:ext cx="7918226" cy="4501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37"/>
              </a:lnSpc>
            </a:pPr>
            <a:r>
              <a:rPr lang="ru-RU" sz="10480" b="1" spc="-366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Алгоритм для родителей</a:t>
            </a:r>
            <a:endParaRPr lang="en-US" sz="10480" b="1" spc="-366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23741" y="1409700"/>
            <a:ext cx="7754528" cy="8322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3121"/>
              </a:lnSpc>
              <a:buAutoNum type="arabicPeriod"/>
            </a:pPr>
            <a:r>
              <a:rPr lang="ru-RU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Наблюдайте</a:t>
            </a:r>
            <a:r>
              <a:rPr lang="ru-RU" sz="2000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Что любит ребенок? От чего отказывается? Что вызывает истерику? Это и есть первые темы для коммуникации.</a:t>
            </a:r>
          </a:p>
          <a:p>
            <a:pPr algn="just">
              <a:lnSpc>
                <a:spcPts val="3121"/>
              </a:lnSpc>
            </a:pP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Выберите 1-2 системы для пробы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(чаще всего это жесты + несколько фото/PECS).</a:t>
            </a:r>
          </a:p>
          <a:p>
            <a:pPr algn="just">
              <a:lnSpc>
                <a:spcPts val="3121"/>
              </a:lnSpc>
            </a:pP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Создайте коммуникативную среду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Карточки/коммуникатор всегда в доступе.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Не задавайте вопросы, на которые можно кивнуть. Вместо «Ты хочешь яблоко?» покажите карточку «яблоко» и жест «есть?».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Моделируйте: Показывайте жесты, используйте карточки сами, чтобы попросить что-то у ребенка или у другого родителя.</a:t>
            </a: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Создавайте поводы для просьбы: Дайте мало сока, поставьте любимую игрушку на видное, но недоступное место.</a:t>
            </a:r>
          </a:p>
          <a:p>
            <a:pPr algn="just">
              <a:lnSpc>
                <a:spcPts val="3121"/>
              </a:lnSpc>
            </a:pP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Будьте последовательны и терпеливы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Первые результаты могут прийти через недели.</a:t>
            </a:r>
          </a:p>
          <a:p>
            <a:pPr algn="just">
              <a:lnSpc>
                <a:spcPts val="3121"/>
              </a:lnSpc>
            </a:pPr>
            <a:b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2000" b="1" i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Подключите специалиста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(логопеда, дефектолога, психолога, знающего АДК).</a:t>
            </a:r>
          </a:p>
          <a:p>
            <a:pPr algn="just">
              <a:lnSpc>
                <a:spcPts val="3121"/>
              </a:lnSpc>
            </a:pPr>
            <a:endParaRPr lang="en-US" sz="2477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sp>
        <p:nvSpPr>
          <p:cNvPr id="10" name="Freeform 10"/>
          <p:cNvSpPr/>
          <p:nvPr/>
        </p:nvSpPr>
        <p:spPr>
          <a:xfrm rot="5400000">
            <a:off x="14014996" y="8760527"/>
            <a:ext cx="2059227" cy="3054773"/>
          </a:xfrm>
          <a:custGeom>
            <a:avLst/>
            <a:gdLst/>
            <a:ahLst/>
            <a:cxnLst/>
            <a:rect l="l" t="t" r="r" b="b"/>
            <a:pathLst>
              <a:path w="2059227" h="3054773">
                <a:moveTo>
                  <a:pt x="0" y="0"/>
                </a:moveTo>
                <a:lnTo>
                  <a:pt x="2059227" y="0"/>
                </a:lnTo>
                <a:lnTo>
                  <a:pt x="2059227" y="3054773"/>
                </a:lnTo>
                <a:lnTo>
                  <a:pt x="0" y="30547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142927" y="193450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0057" y="-2710281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05075" y="5466345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58800" y="718156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8400" y="75237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8169" y="3374693"/>
            <a:ext cx="6400799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Может ли планшет быть средством АДК?</a:t>
            </a:r>
            <a:endParaRPr lang="en-US" sz="72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C6D52-FEC6-45CB-93D4-DA10B8920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8"/>
            <a:ext cx="2527199" cy="20208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3BAD35-86D4-42B2-A488-A55B669D848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8318" t="33249" r="16768" b="12244"/>
          <a:stretch/>
        </p:blipFill>
        <p:spPr>
          <a:xfrm>
            <a:off x="7885567" y="2375424"/>
            <a:ext cx="9601027" cy="655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768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90057" y="-2710281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905075" y="5466345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258800" y="718156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8400" y="75237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08169" y="3374693"/>
            <a:ext cx="6400799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72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Достаточно ли одного средства АДК?</a:t>
            </a:r>
            <a:endParaRPr lang="en-US" sz="72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C6D52-FEC6-45CB-93D4-DA10B8920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8"/>
            <a:ext cx="2527199" cy="20208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6B7067-9423-453B-8325-8923FB7A7E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3522" y="2160984"/>
            <a:ext cx="9753600" cy="64960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31225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839343" y="-2812455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1"/>
                </a:lnTo>
                <a:lnTo>
                  <a:pt x="0" y="67513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336374">
            <a:off x="9600275" y="5466346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114257" y="590491"/>
            <a:ext cx="2821183" cy="827627"/>
          </a:xfrm>
          <a:custGeom>
            <a:avLst/>
            <a:gdLst/>
            <a:ahLst/>
            <a:cxnLst/>
            <a:rect l="l" t="t" r="r" b="b"/>
            <a:pathLst>
              <a:path w="2821183" h="827627">
                <a:moveTo>
                  <a:pt x="0" y="0"/>
                </a:moveTo>
                <a:lnTo>
                  <a:pt x="2821183" y="0"/>
                </a:lnTo>
                <a:lnTo>
                  <a:pt x="2821183" y="827627"/>
                </a:lnTo>
                <a:lnTo>
                  <a:pt x="0" y="8276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6898400" y="7523746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13551" y="172425"/>
            <a:ext cx="923181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9600" b="1" dirty="0">
                <a:solidFill>
                  <a:srgbClr val="E5FF00"/>
                </a:solidFill>
                <a:latin typeface="Poppins Heavy"/>
                <a:ea typeface="Poppins Heavy"/>
                <a:cs typeface="Poppins Heavy"/>
                <a:sym typeface="Poppins Heavy"/>
              </a:rPr>
              <a:t>Итоги</a:t>
            </a:r>
            <a:endParaRPr lang="en-US" sz="9600" b="1" dirty="0">
              <a:solidFill>
                <a:srgbClr val="E5FF00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140159" y="2752430"/>
            <a:ext cx="7409742" cy="52351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ресурсы:</a:t>
            </a:r>
            <a:b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Книги: Лори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Фрост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Энди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Бонди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«Система альтернативной коммуникации с помощью карточек (PECS)».</a:t>
            </a:r>
          </a:p>
          <a:p>
            <a:pPr algn="just"/>
            <a:b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Сайты: Фонд «Обнаженные сердца» (разделы про АДК и визуальную поддержку), Ассоциация лиц с нарушениями речи и альтернативной коммуникации (АЛНРАК)</a:t>
            </a:r>
            <a:r>
              <a:rPr lang="ru-RU" dirty="0"/>
              <a:t>.</a:t>
            </a:r>
            <a:br>
              <a:rPr lang="ru-RU" dirty="0"/>
            </a:br>
            <a:endParaRPr lang="en-US" sz="2019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EEC6D52-FEC6-45CB-93D4-DA10B89206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38"/>
            <a:ext cx="2527199" cy="2020838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C625F401-0AA8-415C-8C3D-8C0020F6A4EE}"/>
              </a:ext>
            </a:extLst>
          </p:cNvPr>
          <p:cNvSpPr txBox="1"/>
          <p:nvPr/>
        </p:nvSpPr>
        <p:spPr>
          <a:xfrm>
            <a:off x="564086" y="3874063"/>
            <a:ext cx="6858148" cy="2260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56"/>
              </a:lnSpc>
            </a:pP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АДК – это не сдача позиций, это мост в мир ребенка и ребенка в наш мир. Это право на голос, закрепленное Конвенцией о правах инвалидов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69CB50C0-B940-4EF6-8B0E-E3C61DEA12E8}"/>
              </a:ext>
            </a:extLst>
          </p:cNvPr>
          <p:cNvSpPr/>
          <p:nvPr/>
        </p:nvSpPr>
        <p:spPr>
          <a:xfrm>
            <a:off x="6067259" y="7923745"/>
            <a:ext cx="4724400" cy="438166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71351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02C8C">
                <a:alpha val="100000"/>
              </a:srgbClr>
            </a:gs>
            <a:gs pos="50000">
              <a:srgbClr val="987BFF">
                <a:alpha val="100000"/>
              </a:srgbClr>
            </a:gs>
            <a:gs pos="100000">
              <a:srgbClr val="412E8B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42675" y="1767840"/>
            <a:ext cx="10940695" cy="6751320"/>
          </a:xfrm>
          <a:custGeom>
            <a:avLst/>
            <a:gdLst/>
            <a:ahLst/>
            <a:cxnLst/>
            <a:rect l="l" t="t" r="r" b="b"/>
            <a:pathLst>
              <a:path w="10940695" h="6751320">
                <a:moveTo>
                  <a:pt x="0" y="0"/>
                </a:moveTo>
                <a:lnTo>
                  <a:pt x="10940695" y="0"/>
                </a:lnTo>
                <a:lnTo>
                  <a:pt x="10940695" y="6751320"/>
                </a:lnTo>
                <a:lnTo>
                  <a:pt x="0" y="67513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288080" y="4404360"/>
            <a:ext cx="10254953" cy="8229600"/>
          </a:xfrm>
          <a:custGeom>
            <a:avLst/>
            <a:gdLst/>
            <a:ahLst/>
            <a:cxnLst/>
            <a:rect l="l" t="t" r="r" b="b"/>
            <a:pathLst>
              <a:path w="10254953" h="8229600">
                <a:moveTo>
                  <a:pt x="0" y="0"/>
                </a:moveTo>
                <a:lnTo>
                  <a:pt x="10254953" y="0"/>
                </a:lnTo>
                <a:lnTo>
                  <a:pt x="102549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074869" y="9444371"/>
            <a:ext cx="330045" cy="330045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95729" y="9444371"/>
            <a:ext cx="330045" cy="330045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555280" y="9444371"/>
            <a:ext cx="330045" cy="330045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25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6091040" y="9518858"/>
            <a:ext cx="139424" cy="181070"/>
          </a:xfrm>
          <a:custGeom>
            <a:avLst/>
            <a:gdLst/>
            <a:ahLst/>
            <a:cxnLst/>
            <a:rect l="l" t="t" r="r" b="b"/>
            <a:pathLst>
              <a:path w="139424" h="181070">
                <a:moveTo>
                  <a:pt x="0" y="0"/>
                </a:moveTo>
                <a:lnTo>
                  <a:pt x="139424" y="0"/>
                </a:lnTo>
                <a:lnTo>
                  <a:pt x="139424" y="181070"/>
                </a:lnTo>
                <a:lnTo>
                  <a:pt x="0" y="1810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157381" y="9525625"/>
            <a:ext cx="165022" cy="167535"/>
          </a:xfrm>
          <a:custGeom>
            <a:avLst/>
            <a:gdLst/>
            <a:ahLst/>
            <a:cxnLst/>
            <a:rect l="l" t="t" r="r" b="b"/>
            <a:pathLst>
              <a:path w="165022" h="167535">
                <a:moveTo>
                  <a:pt x="0" y="0"/>
                </a:moveTo>
                <a:lnTo>
                  <a:pt x="165022" y="0"/>
                </a:lnTo>
                <a:lnTo>
                  <a:pt x="165022" y="167536"/>
                </a:lnTo>
                <a:lnTo>
                  <a:pt x="0" y="16753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636534" y="9525625"/>
            <a:ext cx="167535" cy="167535"/>
          </a:xfrm>
          <a:custGeom>
            <a:avLst/>
            <a:gdLst/>
            <a:ahLst/>
            <a:cxnLst/>
            <a:rect l="l" t="t" r="r" b="b"/>
            <a:pathLst>
              <a:path w="167535" h="167535">
                <a:moveTo>
                  <a:pt x="0" y="0"/>
                </a:moveTo>
                <a:lnTo>
                  <a:pt x="167536" y="0"/>
                </a:lnTo>
                <a:lnTo>
                  <a:pt x="167536" y="167536"/>
                </a:lnTo>
                <a:lnTo>
                  <a:pt x="0" y="1675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109688" y="51435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400000">
            <a:off x="12473954" y="668610"/>
            <a:ext cx="924766" cy="1371850"/>
          </a:xfrm>
          <a:custGeom>
            <a:avLst/>
            <a:gdLst/>
            <a:ahLst/>
            <a:cxnLst/>
            <a:rect l="l" t="t" r="r" b="b"/>
            <a:pathLst>
              <a:path w="924766" h="1371850">
                <a:moveTo>
                  <a:pt x="0" y="0"/>
                </a:moveTo>
                <a:lnTo>
                  <a:pt x="924766" y="0"/>
                </a:lnTo>
                <a:lnTo>
                  <a:pt x="924766" y="1371850"/>
                </a:lnTo>
                <a:lnTo>
                  <a:pt x="0" y="13718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699255" y="2791764"/>
            <a:ext cx="13513875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57"/>
              </a:lnSpc>
            </a:pPr>
            <a:r>
              <a:rPr lang="ru-RU" sz="17819" b="1" spc="-623" dirty="0">
                <a:solidFill>
                  <a:srgbClr val="FFFFFF"/>
                </a:solidFill>
                <a:latin typeface="Poppins Heavy"/>
                <a:ea typeface="Poppins Heavy"/>
                <a:cs typeface="Poppins Heavy"/>
                <a:sym typeface="Poppins Heavy"/>
              </a:rPr>
              <a:t>Спасибо</a:t>
            </a:r>
            <a:endParaRPr lang="en-US" sz="17819" b="1" spc="-623" dirty="0">
              <a:solidFill>
                <a:srgbClr val="FFFFFF"/>
              </a:solidFill>
              <a:latin typeface="Poppins Heavy"/>
              <a:ea typeface="Poppins Heavy"/>
              <a:cs typeface="Poppins Heavy"/>
              <a:sym typeface="Poppins Heavy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485586" y="9414948"/>
            <a:ext cx="4611058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ru-RU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Свердловская обл., г. Верхняя Салда</a:t>
            </a:r>
            <a:endParaRPr lang="en-US" sz="193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555025" y="9414948"/>
            <a:ext cx="2280893" cy="321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3"/>
              </a:lnSpc>
            </a:pPr>
            <a:r>
              <a:rPr lang="en-US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ru-RU" sz="1938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7(916)875-34-37</a:t>
            </a:r>
            <a:endParaRPr lang="en-US" sz="1938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994168" y="5494750"/>
            <a:ext cx="11139718" cy="9652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63"/>
              </a:lnSpc>
            </a:pPr>
            <a:r>
              <a:rPr lang="ru-RU" sz="6240" spc="-349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Подписывайтесь на наши соцсети</a:t>
            </a:r>
            <a:endParaRPr lang="en-US" sz="6240" spc="-349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84F8B311-9EEC-42E2-BBCD-D35A81F36F3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593" y="178408"/>
            <a:ext cx="3903919" cy="312171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DEBD5B1-F097-4003-8757-36954F9EAB0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077" y="6810073"/>
            <a:ext cx="2052756" cy="205275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8C19558D-4FFA-4BF9-9B40-1CEC9AD0D46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1" y="6780227"/>
            <a:ext cx="2070778" cy="2034348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E973832-35C0-46D3-96D1-DABB87C68B4C}"/>
              </a:ext>
            </a:extLst>
          </p:cNvPr>
          <p:cNvSpPr/>
          <p:nvPr/>
        </p:nvSpPr>
        <p:spPr>
          <a:xfrm>
            <a:off x="11935637" y="9435905"/>
            <a:ext cx="3831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https://vk.com/rodclub_osobyrebenok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1643</Words>
  <Application>Microsoft Office PowerPoint</Application>
  <PresentationFormat>Произвольный</PresentationFormat>
  <Paragraphs>82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5" baseType="lpstr">
      <vt:lpstr>Poppins Heavy</vt:lpstr>
      <vt:lpstr>Arial Black</vt:lpstr>
      <vt:lpstr>Open Sauce Light</vt:lpstr>
      <vt:lpstr>Times New Roman</vt:lpstr>
      <vt:lpstr>Open Sauce Bold</vt:lpstr>
      <vt:lpstr>Bahnschrift Light</vt:lpstr>
      <vt:lpstr>Montserrat</vt:lpstr>
      <vt:lpstr>Calibri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and Yellow Modern Pitch Deck Business Presentation</dc:title>
  <dc:creator>UseR</dc:creator>
  <cp:lastModifiedBy>UseR</cp:lastModifiedBy>
  <cp:revision>14</cp:revision>
  <dcterms:created xsi:type="dcterms:W3CDTF">2006-08-16T00:00:00Z</dcterms:created>
  <dcterms:modified xsi:type="dcterms:W3CDTF">2026-01-27T13:26:24Z</dcterms:modified>
  <dc:identifier>DAG-gdW6JAc</dc:identifier>
</cp:coreProperties>
</file>