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38"/>
  </p:notesMasterIdLst>
  <p:handoutMasterIdLst>
    <p:handoutMasterId r:id="rId39"/>
  </p:handoutMasterIdLst>
  <p:sldIdLst>
    <p:sldId id="317" r:id="rId5"/>
    <p:sldId id="307" r:id="rId6"/>
    <p:sldId id="308" r:id="rId7"/>
    <p:sldId id="318" r:id="rId8"/>
    <p:sldId id="319" r:id="rId9"/>
    <p:sldId id="320" r:id="rId10"/>
    <p:sldId id="321" r:id="rId11"/>
    <p:sldId id="322" r:id="rId12"/>
    <p:sldId id="278" r:id="rId13"/>
    <p:sldId id="309" r:id="rId14"/>
    <p:sldId id="323" r:id="rId15"/>
    <p:sldId id="324" r:id="rId16"/>
    <p:sldId id="325" r:id="rId17"/>
    <p:sldId id="311" r:id="rId18"/>
    <p:sldId id="312" r:id="rId19"/>
    <p:sldId id="326" r:id="rId20"/>
    <p:sldId id="316" r:id="rId21"/>
    <p:sldId id="327" r:id="rId22"/>
    <p:sldId id="314" r:id="rId23"/>
    <p:sldId id="304" r:id="rId24"/>
    <p:sldId id="315" r:id="rId25"/>
    <p:sldId id="328" r:id="rId26"/>
    <p:sldId id="329" r:id="rId27"/>
    <p:sldId id="330" r:id="rId28"/>
    <p:sldId id="331" r:id="rId29"/>
    <p:sldId id="332" r:id="rId30"/>
    <p:sldId id="333" r:id="rId31"/>
    <p:sldId id="334" r:id="rId32"/>
    <p:sldId id="335" r:id="rId33"/>
    <p:sldId id="336" r:id="rId34"/>
    <p:sldId id="337" r:id="rId35"/>
    <p:sldId id="338" r:id="rId36"/>
    <p:sldId id="339" r:id="rId37"/>
  </p:sldIdLst>
  <p:sldSz cx="12192000" cy="6858000"/>
  <p:notesSz cx="6858000" cy="9144000"/>
  <p:defaultTextStyle>
    <a:defPPr rtl="0">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94" autoAdjust="0"/>
    <p:restoredTop sz="95405" autoAdjust="0"/>
  </p:normalViewPr>
  <p:slideViewPr>
    <p:cSldViewPr snapToGrid="0">
      <p:cViewPr varScale="1">
        <p:scale>
          <a:sx n="65" d="100"/>
          <a:sy n="65" d="100"/>
        </p:scale>
        <p:origin x="568" y="40"/>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82" d="100"/>
          <a:sy n="82" d="100"/>
        </p:scale>
        <p:origin x="394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Дата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ru-RU" sz="1200"/>
            </a:lvl1pPr>
          </a:lstStyle>
          <a:p>
            <a:pPr rtl="0"/>
            <a:fld id="{578B93FC-204E-4938-89A2-5556AF39A377}" type="datetime1">
              <a:rPr lang="ru-RU" smtClean="0"/>
              <a:t>09.03.2025</a:t>
            </a:fld>
            <a:endParaRPr lang="ru-RU" dirty="0"/>
          </a:p>
        </p:txBody>
      </p:sp>
      <p:sp>
        <p:nvSpPr>
          <p:cNvPr id="4" name="Нижний колонтитул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ru-RU" sz="1200"/>
            </a:lvl1pPr>
          </a:lstStyle>
          <a:p>
            <a:pPr rtl="0"/>
            <a:endParaRPr lang="ru-RU" dirty="0"/>
          </a:p>
        </p:txBody>
      </p:sp>
      <p:sp>
        <p:nvSpPr>
          <p:cNvPr id="5" name="Номер слайда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ru-RU" sz="1200"/>
            </a:lvl1pPr>
          </a:lstStyle>
          <a:p>
            <a:pPr rtl="0"/>
            <a:fld id="{49E357A0-8177-46BC-BFCE-19D99E3453CC}" type="slidenum">
              <a:rPr lang="ru-RU" smtClean="0"/>
              <a:t>‹#›</a:t>
            </a:fld>
            <a:endParaRPr lang="ru-RU"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ru-RU"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ru-RU" sz="1200"/>
            </a:lvl1pPr>
          </a:lstStyle>
          <a:p>
            <a:pPr rtl="0"/>
            <a:r>
              <a:rPr lang="ru-RU" dirty="0"/>
              <a:t>13.03.2024</a:t>
            </a:r>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ru-RU"/>
            </a:defPP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ru-RU"/>
            </a:def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ru-RU"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ru-RU" sz="1200"/>
            </a:lvl1pPr>
          </a:lstStyle>
          <a:p>
            <a:pPr rtl="0"/>
            <a:fld id="{7C366290-4595-5745-A50F-D5EC13BAC604}" type="slidenum">
              <a:rPr lang="ru-RU" noProof="0" smtClean="0"/>
              <a:t>‹#›</a:t>
            </a:fld>
            <a:endParaRPr lang="ru-RU"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lang="ru-RU" sz="1200" kern="1200">
        <a:solidFill>
          <a:schemeClr val="tx1"/>
        </a:solidFill>
        <a:latin typeface="+mn-lt"/>
        <a:ea typeface="+mn-ea"/>
        <a:cs typeface="+mn-cs"/>
      </a:defRPr>
    </a:lvl1pPr>
    <a:lvl2pPr marL="457200" algn="l" defTabSz="914400" rtl="0" eaLnBrk="1" latinLnBrk="0" hangingPunct="1">
      <a:defRPr lang="ru-RU" sz="1200" kern="1200">
        <a:solidFill>
          <a:schemeClr val="tx1"/>
        </a:solidFill>
        <a:latin typeface="+mn-lt"/>
        <a:ea typeface="+mn-ea"/>
        <a:cs typeface="+mn-cs"/>
      </a:defRPr>
    </a:lvl2pPr>
    <a:lvl3pPr marL="914400" algn="l" defTabSz="914400" rtl="0" eaLnBrk="1" latinLnBrk="0" hangingPunct="1">
      <a:defRPr lang="ru-RU" sz="1200" kern="1200">
        <a:solidFill>
          <a:schemeClr val="tx1"/>
        </a:solidFill>
        <a:latin typeface="+mn-lt"/>
        <a:ea typeface="+mn-ea"/>
        <a:cs typeface="+mn-cs"/>
      </a:defRPr>
    </a:lvl3pPr>
    <a:lvl4pPr marL="1371600" algn="l" defTabSz="914400" rtl="0" eaLnBrk="1" latinLnBrk="0" hangingPunct="1">
      <a:defRPr lang="ru-RU" sz="1200" kern="1200">
        <a:solidFill>
          <a:schemeClr val="tx1"/>
        </a:solidFill>
        <a:latin typeface="+mn-lt"/>
        <a:ea typeface="+mn-ea"/>
        <a:cs typeface="+mn-cs"/>
      </a:defRPr>
    </a:lvl4pPr>
    <a:lvl5pPr marL="1828800" algn="l" defTabSz="914400" rtl="0" eaLnBrk="1" latinLnBrk="0" hangingPunct="1">
      <a:defRPr lang="ru-RU" sz="1200" kern="1200">
        <a:solidFill>
          <a:schemeClr val="tx1"/>
        </a:solidFill>
        <a:latin typeface="+mn-lt"/>
        <a:ea typeface="+mn-ea"/>
        <a:cs typeface="+mn-cs"/>
      </a:defRPr>
    </a:lvl5pPr>
    <a:lvl6pPr marL="2286000" algn="l" defTabSz="914400" rtl="0" eaLnBrk="1" latinLnBrk="0" hangingPunct="1">
      <a:defRPr lang="ru-RU" sz="1200" kern="1200">
        <a:solidFill>
          <a:schemeClr val="tx1"/>
        </a:solidFill>
        <a:latin typeface="+mn-lt"/>
        <a:ea typeface="+mn-ea"/>
        <a:cs typeface="+mn-cs"/>
      </a:defRPr>
    </a:lvl6pPr>
    <a:lvl7pPr marL="2743200" algn="l" defTabSz="914400" rtl="0" eaLnBrk="1" latinLnBrk="0" hangingPunct="1">
      <a:defRPr lang="ru-RU" sz="1200" kern="1200">
        <a:solidFill>
          <a:schemeClr val="tx1"/>
        </a:solidFill>
        <a:latin typeface="+mn-lt"/>
        <a:ea typeface="+mn-ea"/>
        <a:cs typeface="+mn-cs"/>
      </a:defRPr>
    </a:lvl7pPr>
    <a:lvl8pPr marL="3200400" algn="l" defTabSz="914400" rtl="0" eaLnBrk="1" latinLnBrk="0" hangingPunct="1">
      <a:defRPr lang="ru-RU" sz="1200" kern="1200">
        <a:solidFill>
          <a:schemeClr val="tx1"/>
        </a:solidFill>
        <a:latin typeface="+mn-lt"/>
        <a:ea typeface="+mn-ea"/>
        <a:cs typeface="+mn-cs"/>
      </a:defRPr>
    </a:lvl8pPr>
    <a:lvl9pPr marL="3657600" algn="l" defTabSz="914400" rtl="0" eaLnBrk="1" latinLnBrk="0" hangingPunct="1">
      <a:defRPr lang="ru-RU"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48704D6B-CA75-C920-89B4-EA8B79E6D4DB}"/>
              </a:ext>
            </a:extLst>
          </p:cNvPr>
          <p:cNvSpPr>
            <a:spLocks noGrp="1"/>
          </p:cNvSpPr>
          <p:nvPr>
            <p:ph type="body" idx="1"/>
          </p:nvPr>
        </p:nvSpPr>
        <p:spPr/>
        <p:txBody>
          <a:bodyPr rtlCol="0"/>
          <a:lstStyle>
            <a:defPPr>
              <a:defRPr lang="ru-RU"/>
            </a:defPPr>
          </a:lstStyle>
          <a:p>
            <a:pPr rtl="0"/>
            <a:endParaRPr lang="ru-RU" dirty="0"/>
          </a:p>
        </p:txBody>
      </p:sp>
      <p:sp>
        <p:nvSpPr>
          <p:cNvPr id="4" name="Номер слайда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rtlCol="0"/>
          <a:lstStyle>
            <a:defPPr>
              <a:defRPr lang="ru-RU"/>
            </a:defPPr>
          </a:lstStyle>
          <a:p>
            <a:pPr rtl="0"/>
            <a:fld id="{7C366290-4595-5745-A50F-D5EC13BAC604}" type="slidenum">
              <a:rPr lang="ru-RU" noProof="0" smtClean="0"/>
              <a:t>1</a:t>
            </a:fld>
            <a:endParaRPr lang="ru-RU"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2</a:t>
            </a:fld>
            <a:endParaRPr lang="ru-RU"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3</a:t>
            </a:fld>
            <a:endParaRPr lang="ru-RU" noProof="0" dirty="0"/>
          </a:p>
        </p:txBody>
      </p:sp>
    </p:spTree>
    <p:extLst>
      <p:ext uri="{BB962C8B-B14F-4D97-AF65-F5344CB8AC3E}">
        <p14:creationId xmlns:p14="http://schemas.microsoft.com/office/powerpoint/2010/main" val="147372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9</a:t>
            </a:fld>
            <a:endParaRPr lang="ru-RU" noProof="0" dirty="0"/>
          </a:p>
        </p:txBody>
      </p:sp>
    </p:spTree>
    <p:extLst>
      <p:ext uri="{BB962C8B-B14F-4D97-AF65-F5344CB8AC3E}">
        <p14:creationId xmlns:p14="http://schemas.microsoft.com/office/powerpoint/2010/main" val="67409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10</a:t>
            </a:fld>
            <a:endParaRPr lang="ru-RU" noProof="0" dirty="0"/>
          </a:p>
        </p:txBody>
      </p:sp>
    </p:spTree>
    <p:extLst>
      <p:ext uri="{BB962C8B-B14F-4D97-AF65-F5344CB8AC3E}">
        <p14:creationId xmlns:p14="http://schemas.microsoft.com/office/powerpoint/2010/main" val="8736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14</a:t>
            </a:fld>
            <a:endParaRPr lang="ru-RU" noProof="0" dirty="0"/>
          </a:p>
        </p:txBody>
      </p:sp>
    </p:spTree>
    <p:extLst>
      <p:ext uri="{BB962C8B-B14F-4D97-AF65-F5344CB8AC3E}">
        <p14:creationId xmlns:p14="http://schemas.microsoft.com/office/powerpoint/2010/main" val="3210893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15</a:t>
            </a:fld>
            <a:endParaRPr lang="ru-RU" noProof="0" dirty="0"/>
          </a:p>
        </p:txBody>
      </p:sp>
    </p:spTree>
    <p:extLst>
      <p:ext uri="{BB962C8B-B14F-4D97-AF65-F5344CB8AC3E}">
        <p14:creationId xmlns:p14="http://schemas.microsoft.com/office/powerpoint/2010/main" val="3472499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17</a:t>
            </a:fld>
            <a:endParaRPr lang="ru-RU" noProof="0" dirty="0"/>
          </a:p>
        </p:txBody>
      </p:sp>
    </p:spTree>
    <p:extLst>
      <p:ext uri="{BB962C8B-B14F-4D97-AF65-F5344CB8AC3E}">
        <p14:creationId xmlns:p14="http://schemas.microsoft.com/office/powerpoint/2010/main" val="1164622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19</a:t>
            </a:fld>
            <a:endParaRPr lang="ru-RU" noProof="0" dirty="0"/>
          </a:p>
        </p:txBody>
      </p:sp>
    </p:spTree>
    <p:extLst>
      <p:ext uri="{BB962C8B-B14F-4D97-AF65-F5344CB8AC3E}">
        <p14:creationId xmlns:p14="http://schemas.microsoft.com/office/powerpoint/2010/main" val="4209986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20</a:t>
            </a:fld>
            <a:endParaRPr lang="ru-RU" noProof="0" dirty="0"/>
          </a:p>
        </p:txBody>
      </p:sp>
    </p:spTree>
    <p:extLst>
      <p:ext uri="{BB962C8B-B14F-4D97-AF65-F5344CB8AC3E}">
        <p14:creationId xmlns:p14="http://schemas.microsoft.com/office/powerpoint/2010/main" val="4105550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7C366290-4595-5745-A50F-D5EC13BAC604}" type="slidenum">
              <a:rPr lang="ru-RU" noProof="0" smtClean="0"/>
              <a:t>21</a:t>
            </a:fld>
            <a:endParaRPr lang="ru-RU" noProof="0" dirty="0"/>
          </a:p>
        </p:txBody>
      </p:sp>
    </p:spTree>
    <p:extLst>
      <p:ext uri="{BB962C8B-B14F-4D97-AF65-F5344CB8AC3E}">
        <p14:creationId xmlns:p14="http://schemas.microsoft.com/office/powerpoint/2010/main" val="2332748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2">
    <p:bg>
      <p:bgPr>
        <a:solidFill>
          <a:schemeClr val="bg2"/>
        </a:solidFill>
        <a:effectLst/>
      </p:bgPr>
    </p:bg>
    <p:spTree>
      <p:nvGrpSpPr>
        <p:cNvPr id="1" name=""/>
        <p:cNvGrpSpPr/>
        <p:nvPr/>
      </p:nvGrpSpPr>
      <p:grpSpPr>
        <a:xfrm>
          <a:off x="0" y="0"/>
          <a:ext cx="0" cy="0"/>
          <a:chOff x="0" y="0"/>
          <a:chExt cx="0" cy="0"/>
        </a:xfrm>
      </p:grpSpPr>
      <p:sp>
        <p:nvSpPr>
          <p:cNvPr id="29" name="Полилиния: Фигура 28">
            <a:extLst>
              <a:ext uri="{FF2B5EF4-FFF2-40B4-BE49-F238E27FC236}">
                <a16:creationId xmlns:a16="http://schemas.microsoft.com/office/drawing/2014/main" id="{4D792B1F-855B-FC83-1023-94C0976E9848}"/>
              </a:ext>
              <a:ext uri="{C183D7F6-B498-43B3-948B-1728B52AA6E4}">
                <adec:decorative xmlns:adec="http://schemas.microsoft.com/office/drawing/2017/decorative" xmlns=""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 name="Полилиния: Фигура 6">
            <a:extLst>
              <a:ext uri="{FF2B5EF4-FFF2-40B4-BE49-F238E27FC236}">
                <a16:creationId xmlns:a16="http://schemas.microsoft.com/office/drawing/2014/main" id="{EF359D7C-AC03-77FE-CA1D-B96B46B08D16}"/>
              </a:ext>
              <a:ext uri="{C183D7F6-B498-43B3-948B-1728B52AA6E4}">
                <adec:decorative xmlns:adec="http://schemas.microsoft.com/office/drawing/2017/decorative" xmlns=""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34" name="Полилиния: Фигура 33">
            <a:extLst>
              <a:ext uri="{FF2B5EF4-FFF2-40B4-BE49-F238E27FC236}">
                <a16:creationId xmlns:a16="http://schemas.microsoft.com/office/drawing/2014/main" id="{C9AA487F-3729-4692-1A21-35558A2D840B}"/>
              </a:ext>
              <a:ext uri="{C183D7F6-B498-43B3-948B-1728B52AA6E4}">
                <adec:decorative xmlns:adec="http://schemas.microsoft.com/office/drawing/2017/decorative" xmlns=""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3" name="Полилиния: Фигура 22">
            <a:extLst>
              <a:ext uri="{FF2B5EF4-FFF2-40B4-BE49-F238E27FC236}">
                <a16:creationId xmlns:a16="http://schemas.microsoft.com/office/drawing/2014/main" id="{84B8E19A-569B-855B-EBF8-C02F2998ABC8}"/>
              </a:ext>
              <a:ext uri="{C183D7F6-B498-43B3-948B-1728B52AA6E4}">
                <adec:decorative xmlns:adec="http://schemas.microsoft.com/office/drawing/2017/decorative" xmlns=""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 name="Заголовок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rtlCol="0" anchor="ctr"/>
          <a:lstStyle>
            <a:lvl1pPr algn="ctr">
              <a:defRPr lang="ru-RU" sz="4800"/>
            </a:lvl1pPr>
          </a:lstStyle>
          <a:p>
            <a:pPr rtl="0"/>
            <a:r>
              <a:rPr lang="ru-RU"/>
              <a:t>щелкните, чтобы добавить заголовок</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Повестка дня 2">
    <p:bg>
      <p:bgPr>
        <a:solidFill>
          <a:schemeClr val="bg2"/>
        </a:solidFill>
        <a:effectLst/>
      </p:bgPr>
    </p:bg>
    <p:spTree>
      <p:nvGrpSpPr>
        <p:cNvPr id="1" name=""/>
        <p:cNvGrpSpPr/>
        <p:nvPr/>
      </p:nvGrpSpPr>
      <p:grpSpPr>
        <a:xfrm>
          <a:off x="0" y="0"/>
          <a:ext cx="0" cy="0"/>
          <a:chOff x="0" y="0"/>
          <a:chExt cx="0" cy="0"/>
        </a:xfrm>
      </p:grpSpPr>
      <p:sp>
        <p:nvSpPr>
          <p:cNvPr id="5" name="Полилиния 4">
            <a:extLst>
              <a:ext uri="{FF2B5EF4-FFF2-40B4-BE49-F238E27FC236}">
                <a16:creationId xmlns:a16="http://schemas.microsoft.com/office/drawing/2014/main" id="{941984E2-3225-05D3-3A3D-9D5F5840ED60}"/>
              </a:ext>
              <a:ext uri="{C183D7F6-B498-43B3-948B-1728B52AA6E4}">
                <adec:decorative xmlns:adec="http://schemas.microsoft.com/office/drawing/2017/decorative" xmlns=""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5" name="Полилиния: Фигура 24">
            <a:extLst>
              <a:ext uri="{FF2B5EF4-FFF2-40B4-BE49-F238E27FC236}">
                <a16:creationId xmlns:a16="http://schemas.microsoft.com/office/drawing/2014/main" id="{070813B7-403A-9A3E-5E5C-44C1680DE4C3}"/>
              </a:ext>
              <a:ext uri="{C183D7F6-B498-43B3-948B-1728B52AA6E4}">
                <adec:decorative xmlns:adec="http://schemas.microsoft.com/office/drawing/2017/decorative" xmlns=""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2" name="Полилиния: Фигура 11">
            <a:extLst>
              <a:ext uri="{FF2B5EF4-FFF2-40B4-BE49-F238E27FC236}">
                <a16:creationId xmlns:a16="http://schemas.microsoft.com/office/drawing/2014/main" id="{7A7BB3C1-4B05-D5B3-C61C-1CD390CEEF2B}"/>
              </a:ext>
              <a:ext uri="{C183D7F6-B498-43B3-948B-1728B52AA6E4}">
                <adec:decorative xmlns:adec="http://schemas.microsoft.com/office/drawing/2017/decorative" xmlns=""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6" name="Полилиния: Форма 25">
            <a:extLst>
              <a:ext uri="{FF2B5EF4-FFF2-40B4-BE49-F238E27FC236}">
                <a16:creationId xmlns:a16="http://schemas.microsoft.com/office/drawing/2014/main" id="{CE6955A7-F39A-1FBB-FF32-C6F0E3289273}"/>
              </a:ext>
              <a:ext uri="{C183D7F6-B498-43B3-948B-1728B52AA6E4}">
                <adec:decorative xmlns:adec="http://schemas.microsoft.com/office/drawing/2017/decorative" xmlns=""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 name="Заголовок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rtlCol="0" anchor="ctr" anchorCtr="0"/>
          <a:lstStyle>
            <a:lvl1pPr algn="l">
              <a:defRPr lang="ru-RU" sz="3200">
                <a:solidFill>
                  <a:schemeClr val="accent1"/>
                </a:solidFill>
              </a:defRPr>
            </a:lvl1pPr>
          </a:lstStyle>
          <a:p>
            <a:pPr rtl="0"/>
            <a:r>
              <a:rPr lang="ru-RU"/>
              <a:t>щелкните, чтобы добавить заголовок</a:t>
            </a:r>
          </a:p>
        </p:txBody>
      </p:sp>
      <p:sp>
        <p:nvSpPr>
          <p:cNvPr id="3" name="Объект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rtlCol="0"/>
          <a:lstStyle>
            <a:lvl1pPr marL="0" indent="0" algn="r">
              <a:buNone/>
              <a:defRPr lang="ru-RU" sz="2400" cap="all" baseline="0"/>
            </a:lvl1pPr>
            <a:lvl2pPr marL="457200" indent="0" algn="r">
              <a:buNone/>
              <a:defRPr lang="ru-RU" sz="1800">
                <a:latin typeface="Times New Roman" panose="02020603050405020304" pitchFamily="18" charset="0"/>
                <a:cs typeface="+mj-cs"/>
              </a:defRPr>
            </a:lvl2pPr>
            <a:lvl3pPr marL="914400" indent="0" algn="r">
              <a:buNone/>
              <a:defRPr lang="ru-RU"/>
            </a:lvl3pPr>
            <a:lvl4pPr marL="1371600" indent="0" algn="r">
              <a:buNone/>
              <a:defRPr lang="ru-RU"/>
            </a:lvl4pPr>
            <a:lvl5pPr marL="1828800" indent="0" algn="r">
              <a:buNone/>
              <a:defRPr lang="ru-RU"/>
            </a:lvl5pPr>
          </a:lstStyle>
          <a:p>
            <a:pPr lvl="0" rtl="0"/>
            <a:r>
              <a:rPr lang="ru-RU" dirty="0"/>
              <a:t>Текст слайда</a:t>
            </a:r>
          </a:p>
          <a:p>
            <a:pPr lvl="1" rtl="0"/>
            <a:r>
              <a:rPr lang="ru-RU" dirty="0"/>
              <a:t>Второй уровень</a:t>
            </a:r>
          </a:p>
          <a:p>
            <a:pPr lvl="2" rtl="0"/>
            <a:r>
              <a:rPr lang="ru-RU" dirty="0"/>
              <a:t>Третий уровень</a:t>
            </a:r>
          </a:p>
          <a:p>
            <a:pPr lvl="3" rtl="0"/>
            <a:r>
              <a:rPr lang="ru-RU" dirty="0"/>
              <a:t>Четвертый уровень</a:t>
            </a:r>
          </a:p>
          <a:p>
            <a:pPr lvl="4" rtl="0"/>
            <a:r>
              <a:rPr lang="ru-RU" dirty="0"/>
              <a:t>Пятый уровень</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Рисунок с подписью 2">
    <p:bg>
      <p:bgPr>
        <a:solidFill>
          <a:schemeClr val="bg2"/>
        </a:solidFill>
        <a:effectLst/>
      </p:bgPr>
    </p:bg>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rtlCol="0" anchor="ctr"/>
          <a:lstStyle>
            <a:lvl1pPr>
              <a:lnSpc>
                <a:spcPct val="75000"/>
              </a:lnSpc>
              <a:defRPr lang="ru-RU" sz="4800"/>
            </a:lvl1pPr>
          </a:lstStyle>
          <a:p>
            <a:pPr rtl="0"/>
            <a:r>
              <a:rPr lang="ru-RU"/>
              <a:t>щелкните, чтобы добавить заголовок</a:t>
            </a:r>
          </a:p>
        </p:txBody>
      </p:sp>
      <p:pic>
        <p:nvPicPr>
          <p:cNvPr id="9" name="Рисунок 8">
            <a:extLst>
              <a:ext uri="{FF2B5EF4-FFF2-40B4-BE49-F238E27FC236}">
                <a16:creationId xmlns:a16="http://schemas.microsoft.com/office/drawing/2014/main" id="{B5ED90D1-D640-D115-6711-35DE812FC014}"/>
              </a:ext>
              <a:ext uri="{C183D7F6-B498-43B3-948B-1728B52AA6E4}">
                <adec:decorative xmlns:adec="http://schemas.microsoft.com/office/drawing/2017/decorative" xmlns=""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Полилиния: фигура 17">
            <a:extLst>
              <a:ext uri="{FF2B5EF4-FFF2-40B4-BE49-F238E27FC236}">
                <a16:creationId xmlns:a16="http://schemas.microsoft.com/office/drawing/2014/main" id="{F8D9EAE4-01F5-6C99-C91E-BF0FD0CD1CEF}"/>
              </a:ext>
              <a:ext uri="{C183D7F6-B498-43B3-948B-1728B52AA6E4}">
                <adec:decorative xmlns:adec="http://schemas.microsoft.com/office/drawing/2017/decorative" xmlns=""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1" name="Рисунок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rtlCol="0" anchor="t">
            <a:noAutofit/>
          </a:bodyPr>
          <a:lstStyle>
            <a:lvl1pPr marL="0" indent="0" algn="r">
              <a:buNone/>
              <a:defRPr lang="ru-RU" sz="1800"/>
            </a:lvl1pPr>
            <a:lvl2pPr marL="457200" indent="0">
              <a:buNone/>
              <a:defRPr lang="ru-RU" sz="2800"/>
            </a:lvl2pPr>
            <a:lvl3pPr marL="914400" indent="0">
              <a:buNone/>
              <a:defRPr lang="ru-RU" sz="2400"/>
            </a:lvl3pPr>
            <a:lvl4pPr marL="1371600" indent="0">
              <a:buNone/>
              <a:defRPr lang="ru-RU" sz="2000"/>
            </a:lvl4pPr>
            <a:lvl5pPr marL="1828800" indent="0">
              <a:buNone/>
              <a:defRPr lang="ru-RU" sz="2000"/>
            </a:lvl5pPr>
            <a:lvl6pPr marL="2286000" indent="0">
              <a:buNone/>
              <a:defRPr lang="ru-RU" sz="2000"/>
            </a:lvl6pPr>
            <a:lvl7pPr marL="2743200" indent="0">
              <a:buNone/>
              <a:defRPr lang="ru-RU" sz="2000"/>
            </a:lvl7pPr>
            <a:lvl8pPr marL="3200400" indent="0">
              <a:buNone/>
              <a:defRPr lang="ru-RU" sz="2000"/>
            </a:lvl8pPr>
            <a:lvl9pPr marL="3657600" indent="0">
              <a:buNone/>
              <a:defRPr lang="ru-RU" sz="2000"/>
            </a:lvl9pPr>
          </a:lstStyle>
          <a:p>
            <a:pPr rtl="0"/>
            <a:r>
              <a:rPr lang="ru-RU"/>
              <a:t>Щелкните значок, чтобы добавить фото</a:t>
            </a:r>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1">
    <p:bg>
      <p:bgPr>
        <a:solidFill>
          <a:schemeClr val="bg2"/>
        </a:solidFill>
        <a:effectLst/>
      </p:bgPr>
    </p:bg>
    <p:spTree>
      <p:nvGrpSpPr>
        <p:cNvPr id="1" name=""/>
        <p:cNvGrpSpPr/>
        <p:nvPr/>
      </p:nvGrpSpPr>
      <p:grpSpPr>
        <a:xfrm>
          <a:off x="0" y="0"/>
          <a:ext cx="0" cy="0"/>
          <a:chOff x="0" y="0"/>
          <a:chExt cx="0" cy="0"/>
        </a:xfrm>
      </p:grpSpPr>
      <p:sp>
        <p:nvSpPr>
          <p:cNvPr id="3" name="Полилиния 2">
            <a:extLst>
              <a:ext uri="{FF2B5EF4-FFF2-40B4-BE49-F238E27FC236}">
                <a16:creationId xmlns:a16="http://schemas.microsoft.com/office/drawing/2014/main" id="{D24A04BE-9BA3-80DD-EE68-A8B8BA08532B}"/>
              </a:ext>
              <a:ext uri="{C183D7F6-B498-43B3-948B-1728B52AA6E4}">
                <adec:decorative xmlns:adec="http://schemas.microsoft.com/office/drawing/2017/decorative" xmlns=""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8" name="Полилиния: Фигура 27">
            <a:extLst>
              <a:ext uri="{FF2B5EF4-FFF2-40B4-BE49-F238E27FC236}">
                <a16:creationId xmlns:a16="http://schemas.microsoft.com/office/drawing/2014/main" id="{9E4F6A04-3331-D4C7-3EAE-0F69B48A7C71}"/>
              </a:ext>
              <a:ext uri="{C183D7F6-B498-43B3-948B-1728B52AA6E4}">
                <adec:decorative xmlns:adec="http://schemas.microsoft.com/office/drawing/2017/decorative" xmlns=""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30" name="Полилиния: фигура 29">
            <a:extLst>
              <a:ext uri="{FF2B5EF4-FFF2-40B4-BE49-F238E27FC236}">
                <a16:creationId xmlns:a16="http://schemas.microsoft.com/office/drawing/2014/main" id="{0587ACFB-02E0-79F1-D5B0-E8B18598D688}"/>
              </a:ext>
              <a:ext uri="{C183D7F6-B498-43B3-948B-1728B52AA6E4}">
                <adec:decorative xmlns:adec="http://schemas.microsoft.com/office/drawing/2017/decorative" xmlns=""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8" name="Заголовок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rtlCol="0" anchor="b"/>
          <a:lstStyle>
            <a:lvl1pPr>
              <a:lnSpc>
                <a:spcPct val="75000"/>
              </a:lnSpc>
              <a:defRPr lang="ru-RU" sz="4800">
                <a:solidFill>
                  <a:schemeClr val="tx1"/>
                </a:solidFill>
              </a:defRPr>
            </a:lvl1pPr>
          </a:lstStyle>
          <a:p>
            <a:pPr rtl="0"/>
            <a:r>
              <a:rPr lang="ru-RU"/>
              <a:t>щелкните, чтобы добавить заголовок</a:t>
            </a:r>
          </a:p>
        </p:txBody>
      </p:sp>
      <p:sp>
        <p:nvSpPr>
          <p:cNvPr id="5" name="Рисунок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rtlCol="0">
            <a:noAutofit/>
          </a:bodyPr>
          <a:lstStyle>
            <a:lvl1pPr marL="0" indent="0">
              <a:buNone/>
              <a:defRPr lang="ru-RU" sz="2000">
                <a:solidFill>
                  <a:schemeClr val="tx1"/>
                </a:solidFill>
              </a:defRPr>
            </a:lvl1pPr>
          </a:lstStyle>
          <a:p>
            <a:pPr rtl="0"/>
            <a:r>
              <a:rPr lang="ru-RU"/>
              <a:t>Щелкните значок, чтобы добавить фото</a:t>
            </a:r>
          </a:p>
        </p:txBody>
      </p:sp>
      <p:sp>
        <p:nvSpPr>
          <p:cNvPr id="9" name="Объект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rtlCol="0">
            <a:noAutofit/>
          </a:bodyPr>
          <a:lstStyle>
            <a:lvl1pPr marL="0" indent="0">
              <a:buFont typeface="Courier New" panose="02070309020205020404" pitchFamily="49" charset="0"/>
              <a:buNone/>
              <a:defRPr lang="ru-RU" sz="2400" b="0" cap="all" baseline="0"/>
            </a:lvl1pPr>
            <a:lvl2pPr>
              <a:defRPr lang="ru-RU" sz="2400"/>
            </a:lvl2pPr>
            <a:lvl3pPr>
              <a:defRPr lang="ru-RU" sz="2400"/>
            </a:lvl3pPr>
            <a:lvl4pPr>
              <a:defRPr lang="ru-RU" sz="2400"/>
            </a:lvl4pPr>
            <a:lvl5pPr>
              <a:defRPr lang="ru-RU" sz="2400"/>
            </a:lvl5pPr>
          </a:lstStyle>
          <a:p>
            <a:pPr lvl="0" rtl="0"/>
            <a:r>
              <a:rPr lang="ru-RU"/>
              <a:t>Текст слайда</a:t>
            </a:r>
          </a:p>
          <a:p>
            <a:pPr lvl="1" rtl="0"/>
            <a:r>
              <a:rPr lang="ru-RU"/>
              <a:t>Второй уровень</a:t>
            </a:r>
          </a:p>
          <a:p>
            <a:pPr lvl="2" rtl="0"/>
            <a:r>
              <a:rPr lang="ru-RU"/>
              <a:t>Третий уровень</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и содержимое 7">
    <p:bg>
      <p:bgPr>
        <a:solidFill>
          <a:schemeClr val="bg2"/>
        </a:solidFill>
        <a:effectLst/>
      </p:bgPr>
    </p:bg>
    <p:spTree>
      <p:nvGrpSpPr>
        <p:cNvPr id="1" name=""/>
        <p:cNvGrpSpPr/>
        <p:nvPr/>
      </p:nvGrpSpPr>
      <p:grpSpPr>
        <a:xfrm>
          <a:off x="0" y="0"/>
          <a:ext cx="0" cy="0"/>
          <a:chOff x="0" y="0"/>
          <a:chExt cx="0" cy="0"/>
        </a:xfrm>
      </p:grpSpPr>
      <p:grpSp>
        <p:nvGrpSpPr>
          <p:cNvPr id="8" name="Группа 7">
            <a:extLst>
              <a:ext uri="{FF2B5EF4-FFF2-40B4-BE49-F238E27FC236}">
                <a16:creationId xmlns:a16="http://schemas.microsoft.com/office/drawing/2014/main" id="{98639877-C4A6-4E44-C600-FE3C6CD5F187}"/>
              </a:ext>
              <a:ext uri="{C183D7F6-B498-43B3-948B-1728B52AA6E4}">
                <adec:decorative xmlns:adec="http://schemas.microsoft.com/office/drawing/2017/decorative" xmlns="" val="1"/>
              </a:ext>
            </a:extLst>
          </p:cNvPr>
          <p:cNvGrpSpPr/>
          <p:nvPr userDrawn="1"/>
        </p:nvGrpSpPr>
        <p:grpSpPr>
          <a:xfrm flipH="1">
            <a:off x="8970744" y="5209684"/>
            <a:ext cx="3221255" cy="1682471"/>
            <a:chOff x="-1483620" y="3988558"/>
            <a:chExt cx="4239452" cy="2903598"/>
          </a:xfrm>
        </p:grpSpPr>
        <p:sp>
          <p:nvSpPr>
            <p:cNvPr id="9" name="Полилиния: Фигура 8">
              <a:extLst>
                <a:ext uri="{FF2B5EF4-FFF2-40B4-BE49-F238E27FC236}">
                  <a16:creationId xmlns:a16="http://schemas.microsoft.com/office/drawing/2014/main" id="{F0439AA5-A7EE-A20E-BB67-D356776D0B21}"/>
                </a:ext>
                <a:ext uri="{C183D7F6-B498-43B3-948B-1728B52AA6E4}">
                  <adec:decorative xmlns:adec="http://schemas.microsoft.com/office/drawing/2017/decorative" xmlns=""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0" name="Полилиния: Фигура 9">
              <a:extLst>
                <a:ext uri="{FF2B5EF4-FFF2-40B4-BE49-F238E27FC236}">
                  <a16:creationId xmlns:a16="http://schemas.microsoft.com/office/drawing/2014/main" id="{39E752F7-61F0-6779-9E8E-3541BFF7D2CF}"/>
                </a:ext>
                <a:ext uri="{C183D7F6-B498-43B3-948B-1728B52AA6E4}">
                  <adec:decorative xmlns:adec="http://schemas.microsoft.com/office/drawing/2017/decorative" xmlns=""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grpSp>
      <p:sp>
        <p:nvSpPr>
          <p:cNvPr id="6" name="Заголовок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rtlCol="0" anchor="b" anchorCtr="0"/>
          <a:lstStyle>
            <a:lvl1pPr>
              <a:defRPr lang="ru-RU" sz="3200"/>
            </a:lvl1pPr>
          </a:lstStyle>
          <a:p>
            <a:pPr rtl="0"/>
            <a:r>
              <a:rPr lang="ru-RU"/>
              <a:t>щелкните, чтобы добавить заголовок</a:t>
            </a:r>
          </a:p>
        </p:txBody>
      </p:sp>
      <p:sp>
        <p:nvSpPr>
          <p:cNvPr id="12" name="Полилиния 11">
            <a:extLst>
              <a:ext uri="{FF2B5EF4-FFF2-40B4-BE49-F238E27FC236}">
                <a16:creationId xmlns:a16="http://schemas.microsoft.com/office/drawing/2014/main" id="{6FD0E545-8D0D-B848-836A-23CEBCD6B0A5}"/>
              </a:ext>
              <a:ext uri="{C183D7F6-B498-43B3-948B-1728B52AA6E4}">
                <adec:decorative xmlns:adec="http://schemas.microsoft.com/office/drawing/2017/decorative" xmlns=""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5" name="Полилиния 14">
            <a:extLst>
              <a:ext uri="{FF2B5EF4-FFF2-40B4-BE49-F238E27FC236}">
                <a16:creationId xmlns:a16="http://schemas.microsoft.com/office/drawing/2014/main" id="{7114E853-6F7C-9899-77FD-0E77D0A86207}"/>
              </a:ext>
              <a:ext uri="{C183D7F6-B498-43B3-948B-1728B52AA6E4}">
                <adec:decorative xmlns:adec="http://schemas.microsoft.com/office/drawing/2017/decorative" xmlns=""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3" name="Полилиния 12">
            <a:extLst>
              <a:ext uri="{FF2B5EF4-FFF2-40B4-BE49-F238E27FC236}">
                <a16:creationId xmlns:a16="http://schemas.microsoft.com/office/drawing/2014/main" id="{69002426-033B-400A-C519-AF4C659C4F05}"/>
              </a:ext>
              <a:ext uri="{C183D7F6-B498-43B3-948B-1728B52AA6E4}">
                <adec:decorative xmlns:adec="http://schemas.microsoft.com/office/drawing/2017/decorative" xmlns=""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7" name="Объект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rtlCol="0">
            <a:normAutofit/>
          </a:bodyPr>
          <a:lstStyle>
            <a:lvl1pPr>
              <a:defRPr lang="ru-RU" sz="2000"/>
            </a:lvl1pPr>
            <a:lvl2pPr>
              <a:defRPr lang="ru-RU" sz="1800"/>
            </a:lvl2pPr>
            <a:lvl3pPr>
              <a:defRPr lang="ru-RU" sz="1600"/>
            </a:lvl3pPr>
            <a:lvl4pPr>
              <a:defRPr lang="ru-RU" sz="1400"/>
            </a:lvl4pPr>
            <a:lvl5pPr>
              <a:defRPr lang="ru-RU" sz="14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3" name="Номер слайда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Цитата">
    <p:bg>
      <p:bgPr>
        <a:solidFill>
          <a:schemeClr val="bg2"/>
        </a:solidFill>
        <a:effectLst/>
      </p:bgPr>
    </p:bg>
    <p:spTree>
      <p:nvGrpSpPr>
        <p:cNvPr id="1" name=""/>
        <p:cNvGrpSpPr/>
        <p:nvPr/>
      </p:nvGrpSpPr>
      <p:grpSpPr>
        <a:xfrm>
          <a:off x="0" y="0"/>
          <a:ext cx="0" cy="0"/>
          <a:chOff x="0" y="0"/>
          <a:chExt cx="0" cy="0"/>
        </a:xfrm>
      </p:grpSpPr>
      <p:sp>
        <p:nvSpPr>
          <p:cNvPr id="52" name="Полилиния: фигура 51">
            <a:extLst>
              <a:ext uri="{FF2B5EF4-FFF2-40B4-BE49-F238E27FC236}">
                <a16:creationId xmlns:a16="http://schemas.microsoft.com/office/drawing/2014/main" id="{90FA743D-BDB5-4069-7325-E91CA7BC3ED7}"/>
              </a:ext>
              <a:ext uri="{C183D7F6-B498-43B3-948B-1728B52AA6E4}">
                <adec:decorative xmlns:adec="http://schemas.microsoft.com/office/drawing/2017/decorative" xmlns=""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4" name="Полилиния 3">
            <a:extLst>
              <a:ext uri="{FF2B5EF4-FFF2-40B4-BE49-F238E27FC236}">
                <a16:creationId xmlns:a16="http://schemas.microsoft.com/office/drawing/2014/main" id="{2FE03F25-D589-68A8-30C7-175547B6A9EE}"/>
              </a:ext>
              <a:ext uri="{C183D7F6-B498-43B3-948B-1728B52AA6E4}">
                <adec:decorative xmlns:adec="http://schemas.microsoft.com/office/drawing/2017/decorative" xmlns=""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pic>
        <p:nvPicPr>
          <p:cNvPr id="6" name="Рисунок 5">
            <a:extLst>
              <a:ext uri="{FF2B5EF4-FFF2-40B4-BE49-F238E27FC236}">
                <a16:creationId xmlns:a16="http://schemas.microsoft.com/office/drawing/2014/main" id="{7CB19B63-2AAF-E86D-D7F1-B659DB36B5AC}"/>
              </a:ext>
              <a:ext uri="{C183D7F6-B498-43B3-948B-1728B52AA6E4}">
                <adec:decorative xmlns:adec="http://schemas.microsoft.com/office/drawing/2017/decorative" xmlns="" val="1"/>
              </a:ext>
            </a:extLst>
          </p:cNvPr>
          <p:cNvPicPr>
            <a:picLocks noChangeAspect="1"/>
          </p:cNvPicPr>
          <p:nvPr userDrawn="1"/>
        </p:nvPicPr>
        <p:blipFill>
          <a:blip r:embed="rId2">
            <a:alphaModFix/>
            <a:extLst>
              <a:ext uri="{96DAC541-7B7A-43D3-8B79-37D633B846F1}">
                <asvg:svgBlip xmlns:asvg="http://schemas.microsoft.com/office/drawing/2016/SVG/main" xmlns=""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Полилиния: Фигура 21">
            <a:extLst>
              <a:ext uri="{FF2B5EF4-FFF2-40B4-BE49-F238E27FC236}">
                <a16:creationId xmlns:a16="http://schemas.microsoft.com/office/drawing/2014/main" id="{83712F38-4391-A499-56E2-8F095A506D08}"/>
              </a:ext>
              <a:ext uri="{C183D7F6-B498-43B3-948B-1728B52AA6E4}">
                <adec:decorative xmlns:adec="http://schemas.microsoft.com/office/drawing/2017/decorative" xmlns=""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 name="Заголовок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rtlCol="0" anchor="b" anchorCtr="0"/>
          <a:lstStyle>
            <a:lvl1pPr algn="ctr">
              <a:defRPr lang="ru-RU" sz="4800" cap="none" baseline="0">
                <a:latin typeface="Times New Roman" panose="02020603050405020304" pitchFamily="18" charset="0"/>
                <a:cs typeface="+mj-cs"/>
              </a:defRPr>
            </a:lvl1pPr>
          </a:lstStyle>
          <a:p>
            <a:pPr rtl="0"/>
            <a:r>
              <a:rPr lang="ru-RU" dirty="0"/>
              <a:t>щелкните, чтобы добавить заголовок</a:t>
            </a:r>
          </a:p>
        </p:txBody>
      </p:sp>
      <p:sp>
        <p:nvSpPr>
          <p:cNvPr id="32" name="Текст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rtlCol="0">
            <a:normAutofit/>
          </a:bodyPr>
          <a:lstStyle>
            <a:lvl1pPr marL="0" indent="0" algn="ctr">
              <a:lnSpc>
                <a:spcPct val="100000"/>
              </a:lnSpc>
              <a:spcBef>
                <a:spcPts val="0"/>
              </a:spcBef>
              <a:buNone/>
              <a:defRPr lang="ru-RU" sz="2400" cap="all" baseline="0"/>
            </a:lvl1pPr>
          </a:lstStyle>
          <a:p>
            <a:pPr lvl="0" rtl="0"/>
            <a:r>
              <a:rPr lang="ru-RU"/>
              <a:t>Текст слайда</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аблица 1">
    <p:bg>
      <p:bgPr>
        <a:solidFill>
          <a:schemeClr val="bg2"/>
        </a:solidFill>
        <a:effectLst/>
      </p:bgPr>
    </p:bg>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rtlCol="0" anchor="b" anchorCtr="0"/>
          <a:lstStyle>
            <a:lvl1pPr>
              <a:defRPr lang="ru-RU" sz="3200"/>
            </a:lvl1pPr>
          </a:lstStyle>
          <a:p>
            <a:pPr rtl="0"/>
            <a:r>
              <a:rPr lang="ru-RU"/>
              <a:t>щелкните, чтобы добавить заголовок</a:t>
            </a:r>
          </a:p>
        </p:txBody>
      </p:sp>
      <p:sp>
        <p:nvSpPr>
          <p:cNvPr id="2" name="Объект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rtlCol="0">
            <a:normAutofit/>
          </a:bodyPr>
          <a:lstStyle>
            <a:lvl1pPr marL="0" indent="0">
              <a:buNone/>
              <a:defRPr lang="ru-RU" sz="2000"/>
            </a:lvl1pPr>
            <a:lvl2pPr marL="228600" indent="-228600">
              <a:spcBef>
                <a:spcPts val="1000"/>
              </a:spcBef>
              <a:buFont typeface="Courier New" panose="02070309020205020404" pitchFamily="49" charset="0"/>
              <a:buChar char="o"/>
              <a:defRPr lang="ru-RU" sz="2000"/>
            </a:lvl2pPr>
            <a:lvl3pPr marL="685800" indent="-228600">
              <a:spcBef>
                <a:spcPts val="1000"/>
              </a:spcBef>
              <a:buFont typeface="Courier New" panose="02070309020205020404" pitchFamily="49" charset="0"/>
              <a:buChar char="o"/>
              <a:defRPr lang="ru-RU" sz="2000"/>
            </a:lvl3pPr>
            <a:lvl4pPr marL="1143000" indent="-228600">
              <a:spcBef>
                <a:spcPts val="1000"/>
              </a:spcBef>
              <a:buFont typeface="Courier New" panose="02070309020205020404" pitchFamily="49" charset="0"/>
              <a:buChar char="o"/>
              <a:defRPr lang="ru-RU" sz="2000"/>
            </a:lvl4pPr>
            <a:lvl5pPr marL="16002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6" name="Объект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rtlCol="0">
            <a:normAutofit/>
          </a:bodyPr>
          <a:lstStyle>
            <a:lvl1pPr marL="0" indent="0">
              <a:buNone/>
              <a:defRPr lang="ru-RU" sz="2000"/>
            </a:lvl1pPr>
            <a:lvl2pPr marL="228600" indent="-228600">
              <a:spcBef>
                <a:spcPts val="1000"/>
              </a:spcBef>
              <a:buFont typeface="Courier New" panose="02070309020205020404" pitchFamily="49" charset="0"/>
              <a:buChar char="o"/>
              <a:defRPr lang="ru-RU" sz="2000"/>
            </a:lvl2pPr>
            <a:lvl3pPr marL="685800" indent="-228600">
              <a:spcBef>
                <a:spcPts val="1000"/>
              </a:spcBef>
              <a:buFont typeface="Courier New" panose="02070309020205020404" pitchFamily="49" charset="0"/>
              <a:buChar char="o"/>
              <a:defRPr lang="ru-RU" sz="2000"/>
            </a:lvl3pPr>
            <a:lvl4pPr marL="1143000" indent="-228600">
              <a:spcBef>
                <a:spcPts val="1000"/>
              </a:spcBef>
              <a:buFont typeface="Courier New" panose="02070309020205020404" pitchFamily="49" charset="0"/>
              <a:buChar char="o"/>
              <a:defRPr lang="ru-RU" sz="2000"/>
            </a:lvl4pPr>
            <a:lvl5pPr marL="16002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7" name="Полилиния 6">
            <a:extLst>
              <a:ext uri="{FF2B5EF4-FFF2-40B4-BE49-F238E27FC236}">
                <a16:creationId xmlns:a16="http://schemas.microsoft.com/office/drawing/2014/main" id="{A3F1B258-8FBC-06A8-3A1F-466CEEDBBEF2}"/>
              </a:ext>
              <a:ext uri="{C183D7F6-B498-43B3-948B-1728B52AA6E4}">
                <adec:decorative xmlns:adec="http://schemas.microsoft.com/office/drawing/2017/decorative" xmlns=""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2" name="Полилиния 11">
            <a:extLst>
              <a:ext uri="{FF2B5EF4-FFF2-40B4-BE49-F238E27FC236}">
                <a16:creationId xmlns:a16="http://schemas.microsoft.com/office/drawing/2014/main" id="{8BAD4AF0-64CE-5C0E-5440-00F8FC6B3194}"/>
              </a:ext>
              <a:ext uri="{C183D7F6-B498-43B3-948B-1728B52AA6E4}">
                <adec:decorative xmlns:adec="http://schemas.microsoft.com/office/drawing/2017/decorative" xmlns=""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5" name="Номер слайда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Два элемента содержимого 2">
    <p:bg>
      <p:bgPr>
        <a:solidFill>
          <a:schemeClr val="bg2"/>
        </a:solidFill>
        <a:effectLst/>
      </p:bgPr>
    </p:bg>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7DCD020E-88CF-303D-F947-8EE980AC8093}"/>
              </a:ext>
              <a:ext uri="{C183D7F6-B498-43B3-948B-1728B52AA6E4}">
                <adec:decorative xmlns:adec="http://schemas.microsoft.com/office/drawing/2017/decorative" xmlns="" val="1"/>
              </a:ext>
            </a:extLst>
          </p:cNvPr>
          <p:cNvGrpSpPr/>
          <p:nvPr userDrawn="1"/>
        </p:nvGrpSpPr>
        <p:grpSpPr>
          <a:xfrm>
            <a:off x="1" y="1"/>
            <a:ext cx="12192000" cy="6800411"/>
            <a:chOff x="1" y="1"/>
            <a:chExt cx="12192000" cy="6800411"/>
          </a:xfrm>
        </p:grpSpPr>
        <p:sp>
          <p:nvSpPr>
            <p:cNvPr id="9" name="Полилиния: Фигура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1" name="Полилиния: Фигура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grpSp>
      <p:sp>
        <p:nvSpPr>
          <p:cNvPr id="8" name="Заголовок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rtlCol="0" anchor="b"/>
          <a:lstStyle>
            <a:lvl1pPr>
              <a:defRPr lang="ru-RU" sz="3200"/>
            </a:lvl1pPr>
          </a:lstStyle>
          <a:p>
            <a:pPr rtl="0"/>
            <a:r>
              <a:rPr lang="ru-RU"/>
              <a:t>щелкните, чтобы добавить заголовок</a:t>
            </a:r>
          </a:p>
        </p:txBody>
      </p:sp>
      <p:sp>
        <p:nvSpPr>
          <p:cNvPr id="10" name="Объект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rtlCol="0">
            <a:normAutofit/>
          </a:bodyPr>
          <a:lstStyle>
            <a:lvl1pPr marL="228600" indent="-228600">
              <a:buFont typeface="+mj-lt"/>
              <a:buAutoNum type="arabicPeriod"/>
              <a:defRPr lang="ru-RU" sz="2000"/>
            </a:lvl1pPr>
            <a:lvl2pPr marL="685800" indent="-457200">
              <a:spcBef>
                <a:spcPts val="1000"/>
              </a:spcBef>
              <a:buFont typeface="+mj-lt"/>
              <a:buAutoNum type="alphaLcPeriod"/>
              <a:defRPr lang="ru-RU" sz="2000"/>
            </a:lvl2pPr>
            <a:lvl3pPr marL="914400" indent="-457200">
              <a:spcBef>
                <a:spcPts val="1000"/>
              </a:spcBef>
              <a:buFont typeface="+mj-lt"/>
              <a:buAutoNum type="arabicParenR"/>
              <a:defRPr lang="ru-RU" sz="2000"/>
            </a:lvl3pPr>
            <a:lvl4pPr marL="1143000" indent="-457200">
              <a:spcBef>
                <a:spcPts val="1000"/>
              </a:spcBef>
              <a:buFont typeface="+mj-lt"/>
              <a:buAutoNum type="alphaLcParenR"/>
              <a:defRPr lang="ru-RU" sz="2000"/>
            </a:lvl4pPr>
            <a:lvl5pPr marL="11430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p:txBody>
      </p:sp>
      <p:sp>
        <p:nvSpPr>
          <p:cNvPr id="6" name="Объект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rtlCol="0">
            <a:normAutofit/>
          </a:bodyPr>
          <a:lstStyle>
            <a:lvl1pPr marL="0" indent="0">
              <a:buNone/>
              <a:defRPr lang="ru-RU" sz="2000"/>
            </a:lvl1pPr>
            <a:lvl2pPr marL="228600" indent="-228600">
              <a:spcBef>
                <a:spcPts val="1000"/>
              </a:spcBef>
              <a:buFont typeface="Courier New" panose="02070309020205020404" pitchFamily="49" charset="0"/>
              <a:buChar char="o"/>
              <a:defRPr lang="ru-RU" sz="2000"/>
            </a:lvl2pPr>
            <a:lvl3pPr marL="685800" indent="-228600">
              <a:spcBef>
                <a:spcPts val="1000"/>
              </a:spcBef>
              <a:buFont typeface="Courier New" panose="02070309020205020404" pitchFamily="49" charset="0"/>
              <a:buChar char="o"/>
              <a:defRPr lang="ru-RU" sz="2000"/>
            </a:lvl3pPr>
            <a:lvl4pPr marL="1143000" indent="-228600">
              <a:spcBef>
                <a:spcPts val="1000"/>
              </a:spcBef>
              <a:buFont typeface="Courier New" panose="02070309020205020404" pitchFamily="49" charset="0"/>
              <a:buChar char="o"/>
              <a:defRPr lang="ru-RU" sz="2000"/>
            </a:lvl4pPr>
            <a:lvl5pPr marL="16002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5" name="Номер слайда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Содержимое заголовка и рисунок">
    <p:bg>
      <p:bgPr>
        <a:solidFill>
          <a:schemeClr val="bg2"/>
        </a:solidFill>
        <a:effectLst/>
      </p:bgPr>
    </p:bg>
    <p:spTree>
      <p:nvGrpSpPr>
        <p:cNvPr id="1" name=""/>
        <p:cNvGrpSpPr/>
        <p:nvPr/>
      </p:nvGrpSpPr>
      <p:grpSpPr>
        <a:xfrm>
          <a:off x="0" y="0"/>
          <a:ext cx="0" cy="0"/>
          <a:chOff x="0" y="0"/>
          <a:chExt cx="0" cy="0"/>
        </a:xfrm>
      </p:grpSpPr>
      <p:sp>
        <p:nvSpPr>
          <p:cNvPr id="11" name="Полилиния: Фигура 10">
            <a:extLst>
              <a:ext uri="{FF2B5EF4-FFF2-40B4-BE49-F238E27FC236}">
                <a16:creationId xmlns:a16="http://schemas.microsoft.com/office/drawing/2014/main" id="{EB31668E-263B-8FB1-9DBB-25F22BB441B3}"/>
              </a:ext>
              <a:ext uri="{C183D7F6-B498-43B3-948B-1728B52AA6E4}">
                <adec:decorative xmlns:adec="http://schemas.microsoft.com/office/drawing/2017/decorative" xmlns=""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30" name="Полилиния: Фигура 29">
            <a:extLst>
              <a:ext uri="{FF2B5EF4-FFF2-40B4-BE49-F238E27FC236}">
                <a16:creationId xmlns:a16="http://schemas.microsoft.com/office/drawing/2014/main" id="{0972DA96-A413-EF87-50D3-D8EF54FD9F55}"/>
              </a:ext>
              <a:ext uri="{C183D7F6-B498-43B3-948B-1728B52AA6E4}">
                <adec:decorative xmlns:adec="http://schemas.microsoft.com/office/drawing/2017/decorative" xmlns=""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0" name="Заголовок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rtlCol="0" anchor="b" anchorCtr="0"/>
          <a:lstStyle>
            <a:lvl1pPr>
              <a:defRPr lang="ru-RU" sz="3200"/>
            </a:lvl1pPr>
          </a:lstStyle>
          <a:p>
            <a:pPr rtl="0"/>
            <a:endParaRPr lang="ru-RU" dirty="0"/>
          </a:p>
        </p:txBody>
      </p:sp>
      <p:sp>
        <p:nvSpPr>
          <p:cNvPr id="3" name="Объект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rtlCol="0">
            <a:normAutofit/>
          </a:bodyPr>
          <a:lstStyle>
            <a:lvl1pPr marL="0" indent="0">
              <a:buNone/>
              <a:defRPr lang="ru-RU" sz="2000"/>
            </a:lvl1pPr>
            <a:lvl2pPr marL="228600" indent="-228600">
              <a:spcBef>
                <a:spcPts val="1000"/>
              </a:spcBef>
              <a:buFont typeface="Courier New" panose="02070309020205020404" pitchFamily="49" charset="0"/>
              <a:buChar char="o"/>
              <a:defRPr lang="ru-RU" sz="2000"/>
            </a:lvl2pPr>
            <a:lvl3pPr marL="685800" indent="-228600">
              <a:spcBef>
                <a:spcPts val="1000"/>
              </a:spcBef>
              <a:buFont typeface="Courier New" panose="02070309020205020404" pitchFamily="49" charset="0"/>
              <a:buChar char="o"/>
              <a:defRPr lang="ru-RU" sz="2000"/>
            </a:lvl3pPr>
            <a:lvl4pPr marL="1143000" indent="-228600">
              <a:spcBef>
                <a:spcPts val="1000"/>
              </a:spcBef>
              <a:buFont typeface="Courier New" panose="02070309020205020404" pitchFamily="49" charset="0"/>
              <a:buChar char="o"/>
              <a:defRPr lang="ru-RU" sz="2000"/>
            </a:lvl4pPr>
            <a:lvl5pPr marL="16002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5" name="Рисунок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rtlCol="0">
            <a:normAutofit/>
          </a:bodyPr>
          <a:lstStyle>
            <a:lvl1pPr marL="0" indent="0" algn="r">
              <a:buNone/>
              <a:defRPr lang="ru-RU" sz="2000"/>
            </a:lvl1pPr>
          </a:lstStyle>
          <a:p>
            <a:pPr rtl="0"/>
            <a:r>
              <a:rPr lang="ru-RU"/>
              <a:t>Щелкните значок, чтобы добавить фото</a:t>
            </a:r>
          </a:p>
        </p:txBody>
      </p:sp>
      <p:sp>
        <p:nvSpPr>
          <p:cNvPr id="6" name="Номер слайда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и два элемента содержимого 2">
    <p:bg>
      <p:bgPr>
        <a:solidFill>
          <a:schemeClr val="bg2"/>
        </a:solidFill>
        <a:effectLst/>
      </p:bgPr>
    </p:bg>
    <p:spTree>
      <p:nvGrpSpPr>
        <p:cNvPr id="1" name=""/>
        <p:cNvGrpSpPr/>
        <p:nvPr/>
      </p:nvGrpSpPr>
      <p:grpSpPr>
        <a:xfrm>
          <a:off x="0" y="0"/>
          <a:ext cx="0" cy="0"/>
          <a:chOff x="0" y="0"/>
          <a:chExt cx="0" cy="0"/>
        </a:xfrm>
      </p:grpSpPr>
      <p:sp>
        <p:nvSpPr>
          <p:cNvPr id="17" name="Полилиния: фигура 51">
            <a:extLst>
              <a:ext uri="{FF2B5EF4-FFF2-40B4-BE49-F238E27FC236}">
                <a16:creationId xmlns:a16="http://schemas.microsoft.com/office/drawing/2014/main" id="{4A781A8E-199F-1F48-C80E-B6501B563323}"/>
              </a:ext>
              <a:ext uri="{C183D7F6-B498-43B3-948B-1728B52AA6E4}">
                <adec:decorative xmlns:adec="http://schemas.microsoft.com/office/drawing/2017/decorative" xmlns=""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24" name="Полилиния: Фигура 23">
            <a:extLst>
              <a:ext uri="{FF2B5EF4-FFF2-40B4-BE49-F238E27FC236}">
                <a16:creationId xmlns:a16="http://schemas.microsoft.com/office/drawing/2014/main" id="{11C6679A-1B60-DCCD-7295-255649B92C60}"/>
              </a:ext>
              <a:ext uri="{C183D7F6-B498-43B3-948B-1728B52AA6E4}">
                <adec:decorative xmlns:adec="http://schemas.microsoft.com/office/drawing/2017/decorative" xmlns=""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6" name="Полилиния: Фигура 22">
            <a:extLst>
              <a:ext uri="{FF2B5EF4-FFF2-40B4-BE49-F238E27FC236}">
                <a16:creationId xmlns:a16="http://schemas.microsoft.com/office/drawing/2014/main" id="{1C466053-4CA7-4CBB-C1D2-19FE899BEDFC}"/>
              </a:ext>
              <a:ext uri="{C183D7F6-B498-43B3-948B-1728B52AA6E4}">
                <adec:decorative xmlns:adec="http://schemas.microsoft.com/office/drawing/2017/decorative" xmlns=""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cxnSp>
        <p:nvCxnSpPr>
          <p:cNvPr id="18" name="Прямая соединительная линия 17">
            <a:extLst>
              <a:ext uri="{FF2B5EF4-FFF2-40B4-BE49-F238E27FC236}">
                <a16:creationId xmlns:a16="http://schemas.microsoft.com/office/drawing/2014/main" id="{1100480F-88D3-CF82-FAF8-9527C86BCAE2}"/>
              </a:ext>
              <a:ext uri="{C183D7F6-B498-43B3-948B-1728B52AA6E4}">
                <adec:decorative xmlns:adec="http://schemas.microsoft.com/office/drawing/2017/decorative" xmlns=""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Заголовок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rtlCol="0" anchor="b" anchorCtr="0"/>
          <a:lstStyle>
            <a:lvl1pPr>
              <a:defRPr lang="ru-RU" sz="3200"/>
            </a:lvl1pPr>
          </a:lstStyle>
          <a:p>
            <a:pPr rtl="0"/>
            <a:endParaRPr lang="ru-RU" dirty="0"/>
          </a:p>
        </p:txBody>
      </p:sp>
      <p:sp>
        <p:nvSpPr>
          <p:cNvPr id="3" name="Объект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rtlCol="0">
            <a:normAutofit/>
          </a:bodyPr>
          <a:lstStyle>
            <a:lvl1pPr marL="0" indent="0">
              <a:buNone/>
              <a:defRPr lang="ru-RU" sz="2000"/>
            </a:lvl1pPr>
            <a:lvl2pPr marL="228600" indent="-228600">
              <a:spcBef>
                <a:spcPts val="1000"/>
              </a:spcBef>
              <a:buFont typeface="Courier New" panose="02070309020205020404" pitchFamily="49" charset="0"/>
              <a:buChar char="o"/>
              <a:defRPr lang="ru-RU" sz="2000"/>
            </a:lvl2pPr>
            <a:lvl3pPr marL="685800" indent="-228600">
              <a:spcBef>
                <a:spcPts val="1000"/>
              </a:spcBef>
              <a:buFont typeface="Courier New" panose="02070309020205020404" pitchFamily="49" charset="0"/>
              <a:buChar char="o"/>
              <a:defRPr lang="ru-RU" sz="2000"/>
            </a:lvl3pPr>
            <a:lvl4pPr marL="1143000" indent="-228600">
              <a:spcBef>
                <a:spcPts val="1000"/>
              </a:spcBef>
              <a:buFont typeface="Courier New" panose="02070309020205020404" pitchFamily="49" charset="0"/>
              <a:buChar char="o"/>
              <a:defRPr lang="ru-RU" sz="2000"/>
            </a:lvl4pPr>
            <a:lvl5pPr marL="16002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0" name="Объект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rtlCol="0">
            <a:normAutofit/>
          </a:bodyPr>
          <a:lstStyle>
            <a:lvl1pPr marL="228600" indent="-228600">
              <a:buFont typeface="Courier New" panose="02070309020205020404" pitchFamily="49" charset="0"/>
              <a:buChar char="o"/>
              <a:defRPr lang="ru-RU" sz="2000"/>
            </a:lvl1pPr>
            <a:lvl2pPr marL="685800" indent="-228600">
              <a:spcBef>
                <a:spcPts val="1000"/>
              </a:spcBef>
              <a:buFont typeface="Courier New" panose="02070309020205020404" pitchFamily="49" charset="0"/>
              <a:buChar char="o"/>
              <a:defRPr lang="ru-RU" sz="2000"/>
            </a:lvl2pPr>
            <a:lvl3pPr marL="1143000" indent="-228600">
              <a:spcBef>
                <a:spcPts val="1000"/>
              </a:spcBef>
              <a:buFont typeface="Courier New" panose="02070309020205020404" pitchFamily="49" charset="0"/>
              <a:buChar char="o"/>
              <a:defRPr lang="ru-RU" sz="2000"/>
            </a:lvl3pPr>
            <a:lvl4pPr marL="1600200" indent="-228600">
              <a:spcBef>
                <a:spcPts val="1000"/>
              </a:spcBef>
              <a:buFont typeface="Courier New" panose="02070309020205020404" pitchFamily="49" charset="0"/>
              <a:buChar char="o"/>
              <a:defRPr lang="ru-RU" sz="2000"/>
            </a:lvl4pPr>
            <a:lvl5pPr marL="20574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Номер слайда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Заголовок и два элемента содержимого">
    <p:bg>
      <p:bgPr>
        <a:solidFill>
          <a:schemeClr val="bg2"/>
        </a:solidFill>
        <a:effectLst/>
      </p:bgPr>
    </p:bg>
    <p:spTree>
      <p:nvGrpSpPr>
        <p:cNvPr id="1" name=""/>
        <p:cNvGrpSpPr/>
        <p:nvPr/>
      </p:nvGrpSpPr>
      <p:grpSpPr>
        <a:xfrm>
          <a:off x="0" y="0"/>
          <a:ext cx="0" cy="0"/>
          <a:chOff x="0" y="0"/>
          <a:chExt cx="0" cy="0"/>
        </a:xfrm>
      </p:grpSpPr>
      <p:sp>
        <p:nvSpPr>
          <p:cNvPr id="13" name="Полилиния: Фигура 12">
            <a:extLst>
              <a:ext uri="{FF2B5EF4-FFF2-40B4-BE49-F238E27FC236}">
                <a16:creationId xmlns:a16="http://schemas.microsoft.com/office/drawing/2014/main" id="{B05A86D8-26B0-1ADB-0CE2-B445D2A2866D}"/>
              </a:ext>
              <a:ext uri="{C183D7F6-B498-43B3-948B-1728B52AA6E4}">
                <adec:decorative xmlns:adec="http://schemas.microsoft.com/office/drawing/2017/decorative" xmlns=""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9" name="Полилиния: Фигура 18">
            <a:extLst>
              <a:ext uri="{FF2B5EF4-FFF2-40B4-BE49-F238E27FC236}">
                <a16:creationId xmlns:a16="http://schemas.microsoft.com/office/drawing/2014/main" id="{33A68E8B-64DF-46D3-2FA2-4BBBBF8BFB15}"/>
              </a:ext>
              <a:ext uri="{C183D7F6-B498-43B3-948B-1728B52AA6E4}">
                <adec:decorative xmlns:adec="http://schemas.microsoft.com/office/drawing/2017/decorative" xmlns=""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0" name="Заголовок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rtlCol="0" anchor="b" anchorCtr="0"/>
          <a:lstStyle>
            <a:lvl1pPr>
              <a:defRPr lang="ru-RU" sz="3200"/>
            </a:lvl1pPr>
          </a:lstStyle>
          <a:p>
            <a:pPr rtl="0"/>
            <a:r>
              <a:rPr lang="ru-RU"/>
              <a:t>щелкните, чтобы добавить заголовок</a:t>
            </a:r>
          </a:p>
        </p:txBody>
      </p:sp>
      <p:sp>
        <p:nvSpPr>
          <p:cNvPr id="6" name="Объект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rtlCol="0">
            <a:normAutofit/>
          </a:bodyPr>
          <a:lstStyle>
            <a:lvl1pPr marL="228600" indent="-228600">
              <a:buFont typeface="Courier New" panose="02070309020205020404" pitchFamily="49" charset="0"/>
              <a:buChar char="o"/>
              <a:defRPr lang="ru-RU" sz="2000" cap="all" baseline="0"/>
            </a:lvl1pPr>
            <a:lvl2pPr marL="685800" indent="-228600">
              <a:spcBef>
                <a:spcPts val="1000"/>
              </a:spcBef>
              <a:buFont typeface="Courier New" panose="02070309020205020404" pitchFamily="49" charset="0"/>
              <a:buChar char="o"/>
              <a:defRPr lang="ru-RU" sz="2000"/>
            </a:lvl2pPr>
            <a:lvl3pPr marL="1143000" indent="-228600">
              <a:spcBef>
                <a:spcPts val="1000"/>
              </a:spcBef>
              <a:buFont typeface="Courier New" panose="02070309020205020404" pitchFamily="49" charset="0"/>
              <a:buChar char="o"/>
              <a:defRPr lang="ru-RU" sz="2000"/>
            </a:lvl3pPr>
            <a:lvl4pPr marL="1600200" indent="-228600">
              <a:spcBef>
                <a:spcPts val="1000"/>
              </a:spcBef>
              <a:buFont typeface="Courier New" panose="02070309020205020404" pitchFamily="49" charset="0"/>
              <a:buChar char="o"/>
              <a:defRPr lang="ru-RU" sz="2000"/>
            </a:lvl4pPr>
            <a:lvl5pPr marL="20574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2" name="Объект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rtlCol="0">
            <a:normAutofit/>
          </a:bodyPr>
          <a:lstStyle>
            <a:lvl1pPr marL="0" indent="0">
              <a:buNone/>
              <a:defRPr lang="ru-RU" sz="2000"/>
            </a:lvl1pPr>
            <a:lvl2pPr marL="228600" indent="-228600">
              <a:spcBef>
                <a:spcPts val="1000"/>
              </a:spcBef>
              <a:buFont typeface="Courier New" panose="02070309020205020404" pitchFamily="49" charset="0"/>
              <a:buChar char="o"/>
              <a:defRPr lang="ru-RU" sz="2000"/>
            </a:lvl2pPr>
            <a:lvl3pPr marL="685800" indent="-228600">
              <a:spcBef>
                <a:spcPts val="1000"/>
              </a:spcBef>
              <a:buFont typeface="Courier New" panose="02070309020205020404" pitchFamily="49" charset="0"/>
              <a:buChar char="o"/>
              <a:defRPr lang="ru-RU" sz="2000"/>
            </a:lvl3pPr>
            <a:lvl4pPr marL="1143000" indent="-228600">
              <a:spcBef>
                <a:spcPts val="1000"/>
              </a:spcBef>
              <a:buFont typeface="Courier New" panose="02070309020205020404" pitchFamily="49" charset="0"/>
              <a:buChar char="o"/>
              <a:defRPr lang="ru-RU" sz="2000"/>
            </a:lvl4pPr>
            <a:lvl5pPr marL="16002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Номер слайда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и содержимое 5">
    <p:bg>
      <p:bgPr>
        <a:solidFill>
          <a:schemeClr val="bg2"/>
        </a:solidFill>
        <a:effectLst/>
      </p:bgPr>
    </p:bg>
    <p:spTree>
      <p:nvGrpSpPr>
        <p:cNvPr id="1" name=""/>
        <p:cNvGrpSpPr/>
        <p:nvPr/>
      </p:nvGrpSpPr>
      <p:grpSpPr>
        <a:xfrm>
          <a:off x="0" y="0"/>
          <a:ext cx="0" cy="0"/>
          <a:chOff x="0" y="0"/>
          <a:chExt cx="0" cy="0"/>
        </a:xfrm>
      </p:grpSpPr>
      <p:sp>
        <p:nvSpPr>
          <p:cNvPr id="6" name="Полилиния 5">
            <a:extLst>
              <a:ext uri="{FF2B5EF4-FFF2-40B4-BE49-F238E27FC236}">
                <a16:creationId xmlns:a16="http://schemas.microsoft.com/office/drawing/2014/main" id="{CADEA8BB-3550-ABDA-99A6-455084D5D432}"/>
              </a:ext>
              <a:ext uri="{C183D7F6-B498-43B3-948B-1728B52AA6E4}">
                <adec:decorative xmlns:adec="http://schemas.microsoft.com/office/drawing/2017/decorative" xmlns=""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8" name="Полилиния: фигура 17">
            <a:extLst>
              <a:ext uri="{FF2B5EF4-FFF2-40B4-BE49-F238E27FC236}">
                <a16:creationId xmlns:a16="http://schemas.microsoft.com/office/drawing/2014/main" id="{F0A8F0DB-3D3D-DC0F-84AC-4386B58AD6E5}"/>
              </a:ext>
              <a:ext uri="{C183D7F6-B498-43B3-948B-1728B52AA6E4}">
                <adec:decorative xmlns:adec="http://schemas.microsoft.com/office/drawing/2017/decorative" xmlns=""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45" name="Заголовок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rtlCol="0" anchor="b" anchorCtr="0"/>
          <a:lstStyle>
            <a:lvl1pPr>
              <a:defRPr lang="ru-RU" sz="3200"/>
            </a:lvl1pPr>
          </a:lstStyle>
          <a:p>
            <a:pPr rtl="0"/>
            <a:r>
              <a:rPr lang="ru-RU"/>
              <a:t>щелкните, чтобы добавить заголовок</a:t>
            </a:r>
          </a:p>
        </p:txBody>
      </p:sp>
      <p:sp>
        <p:nvSpPr>
          <p:cNvPr id="7" name="Местозаполнитель таблицы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rtlCol="0"/>
          <a:lstStyle>
            <a:defPPr>
              <a:defRPr lang="ru-RU"/>
            </a:defPPr>
          </a:lstStyle>
          <a:p>
            <a:pPr rtl="0"/>
            <a:endParaRPr lang="ru-RU"/>
          </a:p>
        </p:txBody>
      </p:sp>
      <p:sp>
        <p:nvSpPr>
          <p:cNvPr id="3" name="Номер слайда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Закрытие">
    <p:bg>
      <p:bgPr>
        <a:solidFill>
          <a:schemeClr val="bg2"/>
        </a:solidFill>
        <a:effectLst/>
      </p:bgPr>
    </p:bg>
    <p:spTree>
      <p:nvGrpSpPr>
        <p:cNvPr id="1" name=""/>
        <p:cNvGrpSpPr/>
        <p:nvPr/>
      </p:nvGrpSpPr>
      <p:grpSpPr>
        <a:xfrm>
          <a:off x="0" y="0"/>
          <a:ext cx="0" cy="0"/>
          <a:chOff x="0" y="0"/>
          <a:chExt cx="0" cy="0"/>
        </a:xfrm>
      </p:grpSpPr>
      <p:sp>
        <p:nvSpPr>
          <p:cNvPr id="8" name="Полилиния 7">
            <a:extLst>
              <a:ext uri="{FF2B5EF4-FFF2-40B4-BE49-F238E27FC236}">
                <a16:creationId xmlns:a16="http://schemas.microsoft.com/office/drawing/2014/main" id="{686C03E6-655F-A394-4461-7BC878C418BB}"/>
              </a:ext>
              <a:ext uri="{C183D7F6-B498-43B3-948B-1728B52AA6E4}">
                <adec:decorative xmlns:adec="http://schemas.microsoft.com/office/drawing/2017/decorative" xmlns=""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25" name="Полилиния: Фигура 24">
            <a:extLst>
              <a:ext uri="{FF2B5EF4-FFF2-40B4-BE49-F238E27FC236}">
                <a16:creationId xmlns:a16="http://schemas.microsoft.com/office/drawing/2014/main" id="{BF7A62BA-11D3-585A-8CBD-5E0FB4DE522D}"/>
              </a:ext>
              <a:ext uri="{C183D7F6-B498-43B3-948B-1728B52AA6E4}">
                <adec:decorative xmlns:adec="http://schemas.microsoft.com/office/drawing/2017/decorative" xmlns=""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13" name="Полилиния: Фигура 12">
            <a:extLst>
              <a:ext uri="{FF2B5EF4-FFF2-40B4-BE49-F238E27FC236}">
                <a16:creationId xmlns:a16="http://schemas.microsoft.com/office/drawing/2014/main" id="{8E1AE81E-772F-B009-AF15-C0FC060518A7}"/>
              </a:ext>
              <a:ext uri="{C183D7F6-B498-43B3-948B-1728B52AA6E4}">
                <adec:decorative xmlns:adec="http://schemas.microsoft.com/office/drawing/2017/decorative" xmlns=""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2" name="Заголовок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rtlCol="0" anchor="ctr"/>
          <a:lstStyle>
            <a:lvl1pPr algn="l">
              <a:defRPr lang="ru-RU" sz="4800"/>
            </a:lvl1pPr>
          </a:lstStyle>
          <a:p>
            <a:pPr rtl="0"/>
            <a:r>
              <a:rPr lang="ru-RU"/>
              <a:t>щелкните, чтобы добавить заголовок</a:t>
            </a:r>
          </a:p>
        </p:txBody>
      </p:sp>
      <p:sp>
        <p:nvSpPr>
          <p:cNvPr id="3" name="Объект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rtlCol="0" anchor="ctr">
            <a:normAutofit/>
          </a:bodyPr>
          <a:lstStyle>
            <a:lvl1pPr marL="0" indent="0">
              <a:buFont typeface="Courier New" panose="02070309020205020404" pitchFamily="49" charset="0"/>
              <a:buNone/>
              <a:defRPr lang="ru-RU" sz="2000" cap="all" baseline="0"/>
            </a:lvl1pPr>
            <a:lvl2pPr marL="0" indent="0">
              <a:spcBef>
                <a:spcPts val="1000"/>
              </a:spcBef>
              <a:buFont typeface="Courier New" panose="02070309020205020404" pitchFamily="49" charset="0"/>
              <a:buNone/>
              <a:defRPr lang="ru-RU" sz="2000"/>
            </a:lvl2pPr>
            <a:lvl3pPr marL="685800" indent="-228600">
              <a:spcBef>
                <a:spcPts val="1000"/>
              </a:spcBef>
              <a:buFont typeface="Courier New" panose="02070309020205020404" pitchFamily="49" charset="0"/>
              <a:buChar char="o"/>
              <a:defRPr lang="ru-RU" sz="2000"/>
            </a:lvl3pPr>
            <a:lvl4pPr marL="1143000" indent="-228600">
              <a:spcBef>
                <a:spcPts val="1000"/>
              </a:spcBef>
              <a:buFont typeface="Courier New" panose="02070309020205020404" pitchFamily="49" charset="0"/>
              <a:buChar char="o"/>
              <a:defRPr lang="ru-RU" sz="2000"/>
            </a:lvl4pPr>
            <a:lvl5pPr marL="1600200" indent="-228600">
              <a:spcBef>
                <a:spcPts val="1000"/>
              </a:spcBef>
              <a:buFont typeface="Courier New" panose="02070309020205020404" pitchFamily="49" charset="0"/>
              <a:buChar char="o"/>
              <a:defRPr lang="ru-RU" sz="20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Пустой слайд">
    <p:bg>
      <p:bgPr>
        <a:solidFill>
          <a:schemeClr val="bg2"/>
        </a:solidFill>
        <a:effectLst/>
      </p:bgPr>
    </p:bg>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ADCC72F6-C144-5508-40C5-E1B3FC085B94}"/>
              </a:ext>
              <a:ext uri="{C183D7F6-B498-43B3-948B-1728B52AA6E4}">
                <adec:decorative xmlns:adec="http://schemas.microsoft.com/office/drawing/2017/decorative" xmlns="" val="1"/>
              </a:ext>
            </a:extLst>
          </p:cNvPr>
          <p:cNvGrpSpPr/>
          <p:nvPr userDrawn="1"/>
        </p:nvGrpSpPr>
        <p:grpSpPr>
          <a:xfrm flipH="1">
            <a:off x="8970744" y="5209684"/>
            <a:ext cx="3221255" cy="1682471"/>
            <a:chOff x="-1483620" y="3988558"/>
            <a:chExt cx="4239452" cy="2903598"/>
          </a:xfrm>
        </p:grpSpPr>
        <p:sp>
          <p:nvSpPr>
            <p:cNvPr id="4" name="Полилиния: Фигура 3">
              <a:extLst>
                <a:ext uri="{FF2B5EF4-FFF2-40B4-BE49-F238E27FC236}">
                  <a16:creationId xmlns:a16="http://schemas.microsoft.com/office/drawing/2014/main" id="{FF76D2EA-2C6E-B0B2-DC0D-F9EF636E5856}"/>
                </a:ext>
                <a:ext uri="{C183D7F6-B498-43B3-948B-1728B52AA6E4}">
                  <adec:decorative xmlns:adec="http://schemas.microsoft.com/office/drawing/2017/decorative" xmlns=""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5" name="Полилиния: фигура 4">
              <a:extLst>
                <a:ext uri="{FF2B5EF4-FFF2-40B4-BE49-F238E27FC236}">
                  <a16:creationId xmlns:a16="http://schemas.microsoft.com/office/drawing/2014/main" id="{90315871-F40F-D512-8E3F-B40F36BD4224}"/>
                </a:ext>
                <a:ext uri="{C183D7F6-B498-43B3-948B-1728B52AA6E4}">
                  <adec:decorative xmlns:adec="http://schemas.microsoft.com/office/drawing/2017/decorative" xmlns=""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grpSp>
      <p:sp>
        <p:nvSpPr>
          <p:cNvPr id="6" name="Полилиния: Фигура 5">
            <a:extLst>
              <a:ext uri="{FF2B5EF4-FFF2-40B4-BE49-F238E27FC236}">
                <a16:creationId xmlns:a16="http://schemas.microsoft.com/office/drawing/2014/main" id="{10C11C1A-EFCF-278A-D083-93F07D4DEA67}"/>
              </a:ext>
              <a:ext uri="{C183D7F6-B498-43B3-948B-1728B52AA6E4}">
                <adec:decorative xmlns:adec="http://schemas.microsoft.com/office/drawing/2017/decorative" xmlns=""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ru-RU"/>
            </a:defPPr>
          </a:lstStyle>
          <a:p>
            <a:pPr lvl="0" rtl="0"/>
            <a:endParaRPr lang="ru-RU" dirty="0">
              <a:solidFill>
                <a:schemeClr val="tx1"/>
              </a:solidFill>
            </a:endParaRPr>
          </a:p>
        </p:txBody>
      </p:sp>
      <p:sp>
        <p:nvSpPr>
          <p:cNvPr id="7" name="Номер слайда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ru-RU"/>
            </a:defPPr>
          </a:lstStyle>
          <a:p>
            <a:pPr rtl="0"/>
            <a:r>
              <a:rPr lang="ru-RU" dirty="0"/>
              <a:t>Образец заголовка</a:t>
            </a:r>
          </a:p>
        </p:txBody>
      </p:sp>
      <p:sp>
        <p:nvSpPr>
          <p:cNvPr id="3" name="Текст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ru-RU"/>
            </a:def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Дата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lang="ru-RU" sz="1400">
                <a:solidFill>
                  <a:schemeClr val="tx1"/>
                </a:solidFill>
              </a:defRPr>
            </a:lvl1pPr>
          </a:lstStyle>
          <a:p>
            <a:pPr rtl="0"/>
            <a:endParaRPr lang="ru-RU" dirty="0"/>
          </a:p>
        </p:txBody>
      </p:sp>
      <p:sp>
        <p:nvSpPr>
          <p:cNvPr id="5" name="Нижний колонтитул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lang="ru-RU" sz="1400">
                <a:solidFill>
                  <a:schemeClr val="tx1"/>
                </a:solidFill>
              </a:defRPr>
            </a:lvl1pPr>
          </a:lstStyle>
          <a:p>
            <a:pPr rtl="0"/>
            <a:endParaRPr lang="ru-RU" dirty="0"/>
          </a:p>
        </p:txBody>
      </p:sp>
      <p:sp>
        <p:nvSpPr>
          <p:cNvPr id="6" name="Номер слайда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lang="ru-RU" sz="2400" b="0" i="0">
                <a:solidFill>
                  <a:schemeClr val="tx1"/>
                </a:solidFill>
                <a:latin typeface="Times New Roman" panose="02020603050405020304" pitchFamily="18" charset="0"/>
                <a:cs typeface="Times New Roman"/>
              </a:defRPr>
            </a:lvl1pPr>
          </a:lstStyle>
          <a:p>
            <a:fld id="{58FB4751-880F-D840-AAA9-3A15815CC996}" type="slidenum">
              <a:rPr lang="ru-RU" smtClean="0"/>
              <a:pPr/>
              <a:t>‹#›</a:t>
            </a:fld>
            <a:endParaRPr lang="ru-RU" dirty="0"/>
          </a:p>
        </p:txBody>
      </p:sp>
      <p:cxnSp>
        <p:nvCxnSpPr>
          <p:cNvPr id="8" name="Прямая соединительная линия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lang="ru-RU" sz="6000" kern="1200">
          <a:solidFill>
            <a:schemeClr val="tx1"/>
          </a:solidFill>
          <a:latin typeface="Times New Roman" panose="0202060305040502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ru-RU"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ru-RU"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ru-RU"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9pPr>
    </p:bodyStyle>
    <p:otherStyle>
      <a:defPPr>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Заголовок 2">
            <a:extLst>
              <a:ext uri="{FF2B5EF4-FFF2-40B4-BE49-F238E27FC236}">
                <a16:creationId xmlns:a16="http://schemas.microsoft.com/office/drawing/2014/main" id="{B45A4A65-E8B8-40CF-7ABD-97EA8FA97521}"/>
              </a:ext>
            </a:extLst>
          </p:cNvPr>
          <p:cNvSpPr>
            <a:spLocks noGrp="1"/>
          </p:cNvSpPr>
          <p:nvPr>
            <p:ph type="ctrTitle"/>
          </p:nvPr>
        </p:nvSpPr>
        <p:spPr>
          <a:xfrm>
            <a:off x="1976283" y="1592825"/>
            <a:ext cx="8759018" cy="4399935"/>
          </a:xfrm>
        </p:spPr>
        <p:txBody>
          <a:bodyPr rtlCol="0" anchor="ctr"/>
          <a:lstStyle>
            <a:defPPr>
              <a:defRPr lang="ru-RU"/>
            </a:defPPr>
          </a:lstStyle>
          <a:p>
            <a:pPr rtl="0"/>
            <a:r>
              <a:rPr lang="ru-RU" dirty="0" smtClean="0"/>
              <a:t>Агрессия у детей и подростков. Что делать?</a:t>
            </a:r>
            <a:endParaRPr lang="ru-RU" dirty="0"/>
          </a:p>
        </p:txBody>
      </p:sp>
      <p:sp>
        <p:nvSpPr>
          <p:cNvPr id="2" name="TextBox 1"/>
          <p:cNvSpPr txBox="1"/>
          <p:nvPr/>
        </p:nvSpPr>
        <p:spPr>
          <a:xfrm>
            <a:off x="0" y="6101818"/>
            <a:ext cx="7030065" cy="646331"/>
          </a:xfrm>
          <a:prstGeom prst="rect">
            <a:avLst/>
          </a:prstGeom>
          <a:noFill/>
        </p:spPr>
        <p:txBody>
          <a:bodyPr wrap="square" rtlCol="0">
            <a:spAutoFit/>
          </a:bodyPr>
          <a:lstStyle/>
          <a:p>
            <a:r>
              <a:rPr lang="ru-RU" b="1" dirty="0" smtClean="0">
                <a:latin typeface="Times New Roman" panose="02020603050405020304" pitchFamily="18" charset="0"/>
                <a:cs typeface="Times New Roman" panose="02020603050405020304" pitchFamily="18" charset="0"/>
              </a:rPr>
              <a:t>Спикер – Долгова К.В. </a:t>
            </a:r>
          </a:p>
          <a:p>
            <a:r>
              <a:rPr lang="ru-RU" b="1" dirty="0" smtClean="0">
                <a:latin typeface="Times New Roman" panose="02020603050405020304" pitchFamily="18" charset="0"/>
                <a:cs typeface="Times New Roman" panose="02020603050405020304" pitchFamily="18" charset="0"/>
              </a:rPr>
              <a:t>Педагог-психолог, руководитель клуба «Особый ребенок»</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3F46C7B-D29F-368C-FEEC-CDFA125F8E5C}"/>
              </a:ext>
            </a:extLst>
          </p:cNvPr>
          <p:cNvSpPr>
            <a:spLocks noGrp="1"/>
          </p:cNvSpPr>
          <p:nvPr>
            <p:ph type="title"/>
          </p:nvPr>
        </p:nvSpPr>
        <p:spPr>
          <a:xfrm>
            <a:off x="1001467" y="914400"/>
            <a:ext cx="5641848" cy="5029200"/>
          </a:xfrm>
        </p:spPr>
        <p:txBody>
          <a:bodyPr rtlCol="0"/>
          <a:lstStyle>
            <a:defPPr>
              <a:defRPr lang="ru-RU"/>
            </a:defPPr>
          </a:lstStyle>
          <a:p>
            <a:pPr rtl="0"/>
            <a:r>
              <a:rPr lang="ru-RU" dirty="0"/>
              <a:t>П</a:t>
            </a:r>
            <a:r>
              <a:rPr lang="ru-RU" dirty="0" smtClean="0"/>
              <a:t>овестка встречи</a:t>
            </a:r>
            <a:endParaRPr lang="ru-RU" dirty="0"/>
          </a:p>
        </p:txBody>
      </p:sp>
      <p:graphicFrame>
        <p:nvGraphicFramePr>
          <p:cNvPr id="6" name="Таблица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1298144666"/>
              </p:ext>
            </p:extLst>
          </p:nvPr>
        </p:nvGraphicFramePr>
        <p:xfrm>
          <a:off x="7148050" y="540158"/>
          <a:ext cx="4286865" cy="5947459"/>
        </p:xfrm>
        <a:graphic>
          <a:graphicData uri="http://schemas.openxmlformats.org/drawingml/2006/table">
            <a:tbl>
              <a:tblPr firstRow="1" bandRow="1"/>
              <a:tblGrid>
                <a:gridCol w="4286865">
                  <a:extLst>
                    <a:ext uri="{9D8B030D-6E8A-4147-A177-3AD203B41FA5}">
                      <a16:colId xmlns:a16="http://schemas.microsoft.com/office/drawing/2014/main" val="1563570424"/>
                    </a:ext>
                  </a:extLst>
                </a:gridCol>
              </a:tblGrid>
              <a:tr h="955795">
                <a:tc>
                  <a:txBody>
                    <a:bodyPr/>
                    <a:lstStyle>
                      <a:defPPr>
                        <a:defRPr lang="ru-RU"/>
                      </a:defPPr>
                    </a:lstStyle>
                    <a:p>
                      <a:pPr marL="0" marR="0" lvl="0" indent="0" algn="r" defTabSz="914400" rtl="0" eaLnBrk="1" fontAlgn="auto" latinLnBrk="0" hangingPunct="1">
                        <a:lnSpc>
                          <a:spcPct val="100000"/>
                        </a:lnSpc>
                        <a:spcBef>
                          <a:spcPts val="0"/>
                        </a:spcBef>
                        <a:spcAft>
                          <a:spcPts val="0"/>
                        </a:spcAft>
                        <a:buClrTx/>
                        <a:buSzTx/>
                        <a:buFontTx/>
                        <a:buNone/>
                        <a:tabLst/>
                        <a:defRPr lang="ru-RU"/>
                      </a:pPr>
                      <a:r>
                        <a:rPr lang="ru-RU" sz="2400" b="0" dirty="0" smtClean="0">
                          <a:latin typeface="Times New Roman" panose="02020603050405020304" pitchFamily="18" charset="0"/>
                          <a:cs typeface="+mj-cs"/>
                        </a:rPr>
                        <a:t>Что</a:t>
                      </a:r>
                      <a:r>
                        <a:rPr lang="ru-RU" sz="2400" b="0" baseline="0" dirty="0" smtClean="0">
                          <a:latin typeface="Times New Roman" panose="02020603050405020304" pitchFamily="18" charset="0"/>
                          <a:cs typeface="+mj-cs"/>
                        </a:rPr>
                        <a:t> такое агрессия, её особенности и причины</a:t>
                      </a:r>
                      <a:endParaRPr lang="ru-RU" sz="2400" b="0" dirty="0">
                        <a:latin typeface="Times New Roman" panose="02020603050405020304" pitchFamily="18" charset="0"/>
                        <a:cs typeface="+mj-cs"/>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804796">
                <a:tc>
                  <a:txBody>
                    <a:bodyPr/>
                    <a:lstStyle>
                      <a:defPPr>
                        <a:defRPr lang="ru-RU"/>
                      </a:defPPr>
                    </a:lstStyle>
                    <a:p>
                      <a:pPr marL="0" algn="r" defTabSz="914400" rtl="0" eaLnBrk="1" latinLnBrk="0" hangingPunct="1"/>
                      <a:r>
                        <a:rPr lang="ru-RU" sz="2400" b="0" kern="1200" dirty="0" smtClean="0">
                          <a:solidFill>
                            <a:schemeClr val="tx1"/>
                          </a:solidFill>
                          <a:latin typeface="Times New Roman" panose="02020603050405020304" pitchFamily="18" charset="0"/>
                          <a:ea typeface="+mn-ea"/>
                          <a:cs typeface="+mj-cs"/>
                        </a:rPr>
                        <a:t>Формы</a:t>
                      </a:r>
                      <a:r>
                        <a:rPr lang="ru-RU" sz="2400" b="0" kern="1200" baseline="0" dirty="0" smtClean="0">
                          <a:solidFill>
                            <a:schemeClr val="tx1"/>
                          </a:solidFill>
                          <a:latin typeface="Times New Roman" panose="02020603050405020304" pitchFamily="18" charset="0"/>
                          <a:ea typeface="+mn-ea"/>
                          <a:cs typeface="+mj-cs"/>
                        </a:rPr>
                        <a:t> подростковой агрессии</a:t>
                      </a:r>
                      <a:endParaRPr lang="ru-RU" sz="2400" b="0" kern="1200" dirty="0">
                        <a:solidFill>
                          <a:schemeClr val="tx1"/>
                        </a:solidFill>
                        <a:latin typeface="Times New Roman" panose="02020603050405020304" pitchFamily="18" charset="0"/>
                        <a:ea typeface="+mn-ea"/>
                        <a:cs typeface="+mj-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795559">
                <a:tc>
                  <a:txBody>
                    <a:bodyPr/>
                    <a:lstStyle>
                      <a:defPPr>
                        <a:defRPr lang="ru-RU"/>
                      </a:defPPr>
                    </a:lstStyle>
                    <a:p>
                      <a:pPr marL="0" algn="r" defTabSz="914400" rtl="0" eaLnBrk="1" latinLnBrk="0" hangingPunct="1"/>
                      <a:r>
                        <a:rPr lang="ru-RU" sz="2400" b="0" kern="1200" dirty="0" smtClean="0">
                          <a:solidFill>
                            <a:schemeClr val="tx1"/>
                          </a:solidFill>
                          <a:latin typeface="Times New Roman" panose="02020603050405020304" pitchFamily="18" charset="0"/>
                          <a:ea typeface="+mn-ea"/>
                          <a:cs typeface="+mj-cs"/>
                        </a:rPr>
                        <a:t>Агрессия</a:t>
                      </a:r>
                      <a:r>
                        <a:rPr lang="ru-RU" sz="2400" b="0" kern="1200" baseline="0" dirty="0" smtClean="0">
                          <a:solidFill>
                            <a:schemeClr val="tx1"/>
                          </a:solidFill>
                          <a:latin typeface="Times New Roman" panose="02020603050405020304" pitchFamily="18" charset="0"/>
                          <a:ea typeface="+mn-ea"/>
                          <a:cs typeface="+mj-cs"/>
                        </a:rPr>
                        <a:t> у детей с УО</a:t>
                      </a:r>
                      <a:endParaRPr lang="ru-RU" sz="2400" b="0" kern="1200" dirty="0">
                        <a:solidFill>
                          <a:schemeClr val="tx1"/>
                        </a:solidFill>
                        <a:latin typeface="Times New Roman" panose="02020603050405020304" pitchFamily="18" charset="0"/>
                        <a:ea typeface="+mn-ea"/>
                        <a:cs typeface="+mj-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757084">
                <a:tc>
                  <a:txBody>
                    <a:bodyPr/>
                    <a:lstStyle>
                      <a:defPPr>
                        <a:defRPr lang="ru-RU"/>
                      </a:defPPr>
                    </a:lstStyle>
                    <a:p>
                      <a:pPr marL="0" marR="0" lvl="0" indent="0" algn="r" defTabSz="914400" rtl="0" eaLnBrk="1" fontAlgn="auto" latinLnBrk="0" hangingPunct="1">
                        <a:lnSpc>
                          <a:spcPct val="100000"/>
                        </a:lnSpc>
                        <a:spcBef>
                          <a:spcPts val="0"/>
                        </a:spcBef>
                        <a:spcAft>
                          <a:spcPts val="0"/>
                        </a:spcAft>
                        <a:buClrTx/>
                        <a:buSzTx/>
                        <a:buFontTx/>
                        <a:buNone/>
                        <a:tabLst/>
                        <a:defRPr lang="ru-RU"/>
                      </a:pPr>
                      <a:r>
                        <a:rPr lang="ru-RU" sz="2400" b="0" kern="1200" dirty="0" smtClean="0">
                          <a:solidFill>
                            <a:schemeClr val="tx1"/>
                          </a:solidFill>
                          <a:latin typeface="Times New Roman" panose="02020603050405020304" pitchFamily="18" charset="0"/>
                          <a:ea typeface="+mn-ea"/>
                          <a:cs typeface="+mj-cs"/>
                        </a:rPr>
                        <a:t>Агрессия</a:t>
                      </a:r>
                      <a:r>
                        <a:rPr lang="ru-RU" sz="2400" b="0" kern="1200" baseline="0" dirty="0" smtClean="0">
                          <a:solidFill>
                            <a:schemeClr val="tx1"/>
                          </a:solidFill>
                          <a:latin typeface="Times New Roman" panose="02020603050405020304" pitchFamily="18" charset="0"/>
                          <a:ea typeface="+mn-ea"/>
                          <a:cs typeface="+mj-cs"/>
                        </a:rPr>
                        <a:t> у детей с РАС</a:t>
                      </a:r>
                      <a:endParaRPr lang="ru-RU" sz="2400" b="0" kern="1200" dirty="0">
                        <a:solidFill>
                          <a:schemeClr val="tx1"/>
                        </a:solidFill>
                        <a:latin typeface="Times New Roman" panose="02020603050405020304" pitchFamily="18" charset="0"/>
                        <a:ea typeface="+mn-ea"/>
                        <a:cs typeface="+mj-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698050">
                <a:tc>
                  <a:txBody>
                    <a:bodyPr/>
                    <a:lstStyle>
                      <a:defPPr>
                        <a:defRPr lang="ru-RU"/>
                      </a:defPPr>
                    </a:lstStyle>
                    <a:p>
                      <a:pPr marL="0" algn="r" defTabSz="914400" rtl="0" eaLnBrk="1" latinLnBrk="0" hangingPunct="1"/>
                      <a:r>
                        <a:rPr lang="ru-RU" sz="2400" b="0" kern="1200" dirty="0" smtClean="0">
                          <a:solidFill>
                            <a:schemeClr val="tx1"/>
                          </a:solidFill>
                          <a:latin typeface="Times New Roman" panose="02020603050405020304" pitchFamily="18" charset="0"/>
                          <a:ea typeface="+mn-ea"/>
                          <a:cs typeface="+mj-cs"/>
                        </a:rPr>
                        <a:t>Агрессия у детей с СДВГ</a:t>
                      </a:r>
                      <a:endParaRPr lang="ru-RU" sz="2400" b="0" kern="1200" dirty="0">
                        <a:solidFill>
                          <a:schemeClr val="tx1"/>
                        </a:solidFill>
                        <a:latin typeface="Times New Roman" panose="02020603050405020304" pitchFamily="18" charset="0"/>
                        <a:ea typeface="+mn-ea"/>
                        <a:cs typeface="+mj-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r h="747455">
                <a:tc>
                  <a:txBody>
                    <a:bodyPr/>
                    <a:lstStyle>
                      <a:defPPr>
                        <a:defRPr lang="ru-RU"/>
                      </a:defPPr>
                    </a:lstStyle>
                    <a:p>
                      <a:pPr marL="0" marR="0" lvl="0" indent="0" algn="r" defTabSz="914400" rtl="0" eaLnBrk="1" fontAlgn="auto" latinLnBrk="0" hangingPunct="1">
                        <a:lnSpc>
                          <a:spcPct val="100000"/>
                        </a:lnSpc>
                        <a:spcBef>
                          <a:spcPts val="0"/>
                        </a:spcBef>
                        <a:spcAft>
                          <a:spcPts val="0"/>
                        </a:spcAft>
                        <a:buClrTx/>
                        <a:buSzTx/>
                        <a:buFontTx/>
                        <a:buNone/>
                        <a:tabLst/>
                        <a:defRPr lang="ru-RU"/>
                      </a:pPr>
                      <a:r>
                        <a:rPr lang="ru-RU" sz="2400" b="0" kern="1200" dirty="0" smtClean="0">
                          <a:solidFill>
                            <a:schemeClr val="tx1"/>
                          </a:solidFill>
                          <a:latin typeface="Times New Roman" panose="02020603050405020304" pitchFamily="18" charset="0"/>
                          <a:ea typeface="+mn-ea"/>
                          <a:cs typeface="+mj-cs"/>
                        </a:rPr>
                        <a:t>Агрессия у детей с ЗПР</a:t>
                      </a:r>
                      <a:endParaRPr lang="ru-RU" sz="2400" b="0" kern="1200" dirty="0">
                        <a:solidFill>
                          <a:schemeClr val="tx1"/>
                        </a:solidFill>
                        <a:latin typeface="Times New Roman" panose="02020603050405020304" pitchFamily="18" charset="0"/>
                        <a:ea typeface="+mn-ea"/>
                        <a:cs typeface="+mj-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8151514"/>
                  </a:ext>
                </a:extLst>
              </a:tr>
              <a:tr h="992815">
                <a:tc>
                  <a:txBody>
                    <a:bodyPr/>
                    <a:lstStyle>
                      <a:defPPr>
                        <a:defRPr lang="ru-RU"/>
                      </a:defPPr>
                    </a:lstStyle>
                    <a:p>
                      <a:pPr marL="0" marR="0" lvl="0" indent="0" algn="r" defTabSz="914400" rtl="0" eaLnBrk="1" fontAlgn="auto" latinLnBrk="0" hangingPunct="1">
                        <a:lnSpc>
                          <a:spcPct val="100000"/>
                        </a:lnSpc>
                        <a:spcBef>
                          <a:spcPts val="0"/>
                        </a:spcBef>
                        <a:spcAft>
                          <a:spcPts val="0"/>
                        </a:spcAft>
                        <a:buClrTx/>
                        <a:buSzTx/>
                        <a:buFontTx/>
                        <a:buNone/>
                        <a:tabLst/>
                        <a:defRPr lang="ru-RU"/>
                      </a:pPr>
                      <a:r>
                        <a:rPr lang="ru-RU" sz="2400" b="0" kern="1200" baseline="0" dirty="0" smtClean="0">
                          <a:solidFill>
                            <a:schemeClr val="tx1"/>
                          </a:solidFill>
                          <a:latin typeface="Times New Roman" panose="02020603050405020304" pitchFamily="18" charset="0"/>
                          <a:ea typeface="+mn-ea"/>
                          <a:cs typeface="+mj-cs"/>
                        </a:rPr>
                        <a:t>Игры и упражнения для коррекции агрессивного поведения</a:t>
                      </a:r>
                      <a:endParaRPr lang="ru-RU" sz="2400" b="0" kern="1200" baseline="0" dirty="0" smtClean="0">
                        <a:solidFill>
                          <a:schemeClr val="tx1"/>
                        </a:solidFill>
                        <a:latin typeface="Times New Roman" panose="02020603050405020304" pitchFamily="18" charset="0"/>
                        <a:ea typeface="+mn-ea"/>
                        <a:cs typeface="+mj-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220156874"/>
                  </a:ext>
                </a:extLst>
              </a:tr>
            </a:tbl>
          </a:graphicData>
        </a:graphic>
      </p:graphicFrame>
    </p:spTree>
    <p:extLst>
      <p:ext uri="{BB962C8B-B14F-4D97-AF65-F5344CB8AC3E}">
        <p14:creationId xmlns:p14="http://schemas.microsoft.com/office/powerpoint/2010/main" val="58647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03EE45-3924-5A20-4FDE-7EA6BBEBD06F}"/>
              </a:ext>
            </a:extLst>
          </p:cNvPr>
          <p:cNvSpPr>
            <a:spLocks noGrp="1"/>
          </p:cNvSpPr>
          <p:nvPr>
            <p:ph type="title"/>
          </p:nvPr>
        </p:nvSpPr>
        <p:spPr>
          <a:xfrm>
            <a:off x="825910" y="275303"/>
            <a:ext cx="4965291" cy="1037303"/>
          </a:xfrm>
        </p:spPr>
        <p:txBody>
          <a:bodyPr rtlCol="0"/>
          <a:lstStyle>
            <a:defPPr>
              <a:defRPr lang="ru-RU"/>
            </a:defPPr>
          </a:lstStyle>
          <a:p>
            <a:pPr rtl="0"/>
            <a:r>
              <a:rPr lang="ru-RU" b="1" dirty="0" smtClean="0"/>
              <a:t>Агрессия – это ?</a:t>
            </a:r>
            <a:endParaRPr lang="ru-RU" b="1" dirty="0"/>
          </a:p>
        </p:txBody>
      </p:sp>
      <p:sp>
        <p:nvSpPr>
          <p:cNvPr id="3" name="TextBox 2"/>
          <p:cNvSpPr txBox="1"/>
          <p:nvPr/>
        </p:nvSpPr>
        <p:spPr>
          <a:xfrm>
            <a:off x="427703" y="2015613"/>
            <a:ext cx="5761703" cy="4431983"/>
          </a:xfrm>
          <a:prstGeom prst="rect">
            <a:avLst/>
          </a:prstGeom>
          <a:noFill/>
        </p:spPr>
        <p:txBody>
          <a:bodyPr wrap="square" rtlCol="0">
            <a:spAutoFit/>
          </a:bodyPr>
          <a:lstStyle/>
          <a:p>
            <a:pPr algn="ctr"/>
            <a:r>
              <a:rPr lang="ru-RU" sz="2400" dirty="0">
                <a:latin typeface="Times New Roman" panose="02020603050405020304" pitchFamily="18" charset="0"/>
                <a:cs typeface="Times New Roman" panose="02020603050405020304" pitchFamily="18" charset="0"/>
              </a:rPr>
              <a:t>Слово «агрессия» произошло от латинского «</a:t>
            </a:r>
            <a:r>
              <a:rPr lang="ru-RU" sz="2400" dirty="0" err="1">
                <a:latin typeface="Times New Roman" panose="02020603050405020304" pitchFamily="18" charset="0"/>
                <a:cs typeface="Times New Roman" panose="02020603050405020304" pitchFamily="18" charset="0"/>
              </a:rPr>
              <a:t>agressio</a:t>
            </a:r>
            <a:r>
              <a:rPr lang="ru-RU" sz="2400" dirty="0">
                <a:latin typeface="Times New Roman" panose="02020603050405020304" pitchFamily="18" charset="0"/>
                <a:cs typeface="Times New Roman" panose="02020603050405020304" pitchFamily="18" charset="0"/>
              </a:rPr>
              <a:t>», что означает «нападение», «приступ». В психологическом словаре: это поведение, которое противоречит нормам и правилам существования людей в обществе, приносит физический и моральный ущерб людям, вызывает у них психологический дискомфорт (отрицательные переживания, состояние напряженности, страх, подавленность и т.п.)</a:t>
            </a:r>
          </a:p>
          <a:p>
            <a:endParaRPr lang="ru-RU" dirty="0"/>
          </a:p>
        </p:txBody>
      </p:sp>
      <p:pic>
        <p:nvPicPr>
          <p:cNvPr id="6" name="Рисунок 5"/>
          <p:cNvPicPr>
            <a:picLocks noGrp="1" noChangeAspect="1"/>
          </p:cNvPicPr>
          <p:nvPr>
            <p:ph type="pic" idx="1"/>
          </p:nvPr>
        </p:nvPicPr>
        <p:blipFill>
          <a:blip r:embed="rId3">
            <a:extLst>
              <a:ext uri="{28A0092B-C50C-407E-A947-70E740481C1C}">
                <a14:useLocalDpi xmlns:a14="http://schemas.microsoft.com/office/drawing/2010/main" val="0"/>
              </a:ext>
            </a:extLst>
          </a:blip>
          <a:srcRect l="31821" r="31821"/>
          <a:stretch>
            <a:fillRect/>
          </a:stretch>
        </p:blipFill>
        <p:spPr>
          <a:xfrm>
            <a:off x="7482348" y="0"/>
            <a:ext cx="4709652" cy="6587067"/>
          </a:xfrm>
        </p:spPr>
      </p:pic>
    </p:spTree>
    <p:extLst>
      <p:ext uri="{BB962C8B-B14F-4D97-AF65-F5344CB8AC3E}">
        <p14:creationId xmlns:p14="http://schemas.microsoft.com/office/powerpoint/2010/main" val="222232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975" y="1557867"/>
            <a:ext cx="7354528" cy="5029200"/>
          </a:xfrm>
        </p:spPr>
        <p:txBody>
          <a:bodyPr/>
          <a:lstStyle/>
          <a:p>
            <a:r>
              <a:rPr lang="ru-RU" sz="2800" i="1" u="sng" dirty="0"/>
              <a:t>Особенности агрессивного </a:t>
            </a:r>
            <a:r>
              <a:rPr lang="ru-RU" sz="2800" i="1" u="sng" dirty="0" smtClean="0"/>
              <a:t>поведения:</a:t>
            </a:r>
            <a:br>
              <a:rPr lang="ru-RU" sz="2800" i="1" u="sng" dirty="0" smtClean="0"/>
            </a:br>
            <a:r>
              <a:rPr lang="ru-RU" sz="2800" i="1" u="sng" dirty="0"/>
              <a:t/>
            </a:r>
            <a:br>
              <a:rPr lang="ru-RU" sz="2800" i="1" u="sng" dirty="0"/>
            </a:br>
            <a:r>
              <a:rPr lang="ru-RU" sz="2800" dirty="0"/>
              <a:t> </a:t>
            </a:r>
            <a:r>
              <a:rPr lang="ru-RU" sz="2800" dirty="0" smtClean="0"/>
              <a:t>- действия </a:t>
            </a:r>
            <a:r>
              <a:rPr lang="ru-RU" sz="2800" dirty="0"/>
              <a:t>носят деструктивный характер, противоречат законам, нормам поведения</a:t>
            </a:r>
            <a:r>
              <a:rPr lang="ru-RU" sz="2800" dirty="0" smtClean="0"/>
              <a:t>;</a:t>
            </a:r>
            <a:br>
              <a:rPr lang="ru-RU" sz="2800" dirty="0" smtClean="0"/>
            </a:br>
            <a:r>
              <a:rPr lang="ru-RU" sz="2800" dirty="0"/>
              <a:t/>
            </a:r>
            <a:br>
              <a:rPr lang="ru-RU" sz="2800" dirty="0"/>
            </a:br>
            <a:r>
              <a:rPr lang="ru-RU" sz="2800" dirty="0" smtClean="0"/>
              <a:t>- есть </a:t>
            </a:r>
            <a:r>
              <a:rPr lang="ru-RU" sz="2800" dirty="0"/>
              <a:t>четкий мотив проявления агрессии</a:t>
            </a:r>
            <a:r>
              <a:rPr lang="ru-RU" sz="2800" dirty="0" smtClean="0"/>
              <a:t>;</a:t>
            </a:r>
            <a:br>
              <a:rPr lang="ru-RU" sz="2800" dirty="0" smtClean="0"/>
            </a:br>
            <a:r>
              <a:rPr lang="ru-RU" sz="2800" dirty="0"/>
              <a:t/>
            </a:r>
            <a:br>
              <a:rPr lang="ru-RU" sz="2800" dirty="0"/>
            </a:br>
            <a:r>
              <a:rPr lang="ru-RU" sz="2800" dirty="0" smtClean="0"/>
              <a:t>- дополнительные </a:t>
            </a:r>
            <a:r>
              <a:rPr lang="ru-RU" sz="2800" dirty="0"/>
              <a:t>признаки – гнев, вспыльчивость, враждебность, склонность к физическому, психологическому насилию.</a:t>
            </a:r>
            <a:br>
              <a:rPr lang="ru-RU" sz="2800" dirty="0"/>
            </a:br>
            <a:endParaRPr lang="ru-RU" sz="2800" dirty="0"/>
          </a:p>
        </p:txBody>
      </p:sp>
      <p:pic>
        <p:nvPicPr>
          <p:cNvPr id="4" name="Рисунок 3"/>
          <p:cNvPicPr>
            <a:picLocks noGrp="1" noChangeAspect="1"/>
          </p:cNvPicPr>
          <p:nvPr>
            <p:ph type="pic" idx="1"/>
          </p:nvPr>
        </p:nvPicPr>
        <p:blipFill>
          <a:blip r:embed="rId2">
            <a:extLst>
              <a:ext uri="{28A0092B-C50C-407E-A947-70E740481C1C}">
                <a14:useLocalDpi xmlns:a14="http://schemas.microsoft.com/office/drawing/2010/main" val="0"/>
              </a:ext>
            </a:extLst>
          </a:blip>
          <a:srcRect l="13679" r="13679"/>
          <a:stretch>
            <a:fillRect/>
          </a:stretch>
        </p:blipFill>
        <p:spPr/>
      </p:pic>
    </p:spTree>
    <p:extLst>
      <p:ext uri="{BB962C8B-B14F-4D97-AF65-F5344CB8AC3E}">
        <p14:creationId xmlns:p14="http://schemas.microsoft.com/office/powerpoint/2010/main" val="2810818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68360" y="176981"/>
            <a:ext cx="8721213" cy="914400"/>
          </a:xfrm>
        </p:spPr>
        <p:txBody>
          <a:bodyPr/>
          <a:lstStyle/>
          <a:p>
            <a:r>
              <a:rPr lang="ru-RU" sz="4400" b="1" dirty="0" smtClean="0"/>
              <a:t>Причины подростковой агрессии</a:t>
            </a:r>
            <a:endParaRPr lang="ru-RU" sz="4400" b="1" dirty="0"/>
          </a:p>
        </p:txBody>
      </p:sp>
      <p:sp>
        <p:nvSpPr>
          <p:cNvPr id="3" name="Объект 2"/>
          <p:cNvSpPr>
            <a:spLocks noGrp="1"/>
          </p:cNvSpPr>
          <p:nvPr>
            <p:ph sz="quarter" idx="10"/>
          </p:nvPr>
        </p:nvSpPr>
        <p:spPr>
          <a:xfrm>
            <a:off x="462116" y="1278193"/>
            <a:ext cx="9989574" cy="5497509"/>
          </a:xfrm>
        </p:spPr>
        <p:txBody>
          <a:bodyPr>
            <a:normAutofit fontScale="92500" lnSpcReduction="10000"/>
          </a:bodyPr>
          <a:lstStyle/>
          <a:p>
            <a:pPr lvl="0"/>
            <a:r>
              <a:rPr lang="ru-RU" dirty="0">
                <a:latin typeface="Times New Roman" panose="02020603050405020304" pitchFamily="18" charset="0"/>
                <a:cs typeface="Times New Roman" panose="02020603050405020304" pitchFamily="18" charset="0"/>
              </a:rPr>
              <a:t>Пример для </a:t>
            </a:r>
            <a:r>
              <a:rPr lang="ru-RU" dirty="0" smtClean="0">
                <a:latin typeface="Times New Roman" panose="02020603050405020304" pitchFamily="18" charset="0"/>
                <a:cs typeface="Times New Roman" panose="02020603050405020304" pitchFamily="18" charset="0"/>
              </a:rPr>
              <a:t>подражания </a:t>
            </a:r>
          </a:p>
          <a:p>
            <a:pPr lvl="0"/>
            <a:r>
              <a:rPr lang="ru-RU" dirty="0" smtClean="0">
                <a:latin typeface="Times New Roman" panose="02020603050405020304" pitchFamily="18" charset="0"/>
                <a:cs typeface="Times New Roman" panose="02020603050405020304" pitchFamily="18" charset="0"/>
              </a:rPr>
              <a:t>Механизм защиты</a:t>
            </a:r>
          </a:p>
          <a:p>
            <a:pPr lvl="0"/>
            <a:r>
              <a:rPr lang="ru-RU" dirty="0" smtClean="0">
                <a:latin typeface="Times New Roman" panose="02020603050405020304" pitchFamily="18" charset="0"/>
                <a:cs typeface="Times New Roman" panose="02020603050405020304" pitchFamily="18" charset="0"/>
              </a:rPr>
              <a:t>Способ самоутверждения</a:t>
            </a:r>
          </a:p>
          <a:p>
            <a:pPr lvl="0"/>
            <a:r>
              <a:rPr lang="ru-RU" dirty="0" smtClean="0">
                <a:latin typeface="Times New Roman" panose="02020603050405020304" pitchFamily="18" charset="0"/>
                <a:cs typeface="Times New Roman" panose="02020603050405020304" pitchFamily="18" charset="0"/>
              </a:rPr>
              <a:t>Крайности </a:t>
            </a:r>
            <a:r>
              <a:rPr lang="ru-RU" dirty="0">
                <a:latin typeface="Times New Roman" panose="02020603050405020304" pitchFamily="18" charset="0"/>
                <a:cs typeface="Times New Roman" panose="02020603050405020304" pitchFamily="18" charset="0"/>
              </a:rPr>
              <a:t>в </a:t>
            </a:r>
            <a:r>
              <a:rPr lang="ru-RU" dirty="0" smtClean="0">
                <a:latin typeface="Times New Roman" panose="02020603050405020304" pitchFamily="18" charset="0"/>
                <a:cs typeface="Times New Roman" panose="02020603050405020304" pitchFamily="18" charset="0"/>
              </a:rPr>
              <a:t>воспитании</a:t>
            </a:r>
          </a:p>
          <a:p>
            <a:pPr lvl="0"/>
            <a:r>
              <a:rPr lang="ru-RU" dirty="0" smtClean="0">
                <a:latin typeface="Times New Roman" panose="02020603050405020304" pitchFamily="18" charset="0"/>
                <a:cs typeface="Times New Roman" panose="02020603050405020304" pitchFamily="18" charset="0"/>
              </a:rPr>
              <a:t>Желание </a:t>
            </a:r>
            <a:r>
              <a:rPr lang="ru-RU" dirty="0">
                <a:latin typeface="Times New Roman" panose="02020603050405020304" pitchFamily="18" charset="0"/>
                <a:cs typeface="Times New Roman" panose="02020603050405020304" pitchFamily="18" charset="0"/>
              </a:rPr>
              <a:t>привлечь внимание </a:t>
            </a:r>
            <a:r>
              <a:rPr lang="ru-RU" dirty="0" smtClean="0">
                <a:latin typeface="Times New Roman" panose="02020603050405020304" pitchFamily="18" charset="0"/>
                <a:cs typeface="Times New Roman" panose="02020603050405020304" pitchFamily="18" charset="0"/>
              </a:rPr>
              <a:t>родителей</a:t>
            </a:r>
            <a:endParaRPr lang="ru-RU" dirty="0">
              <a:latin typeface="Times New Roman" panose="02020603050405020304" pitchFamily="18" charset="0"/>
              <a:cs typeface="Times New Roman" panose="02020603050405020304" pitchFamily="18" charset="0"/>
            </a:endParaRPr>
          </a:p>
          <a:p>
            <a:pPr lvl="0"/>
            <a:r>
              <a:rPr lang="ru-RU" dirty="0">
                <a:latin typeface="Times New Roman" panose="02020603050405020304" pitchFamily="18" charset="0"/>
                <a:cs typeface="Times New Roman" panose="02020603050405020304" pitchFamily="18" charset="0"/>
              </a:rPr>
              <a:t>Социальный статус </a:t>
            </a:r>
            <a:r>
              <a:rPr lang="ru-RU" dirty="0" smtClean="0">
                <a:latin typeface="Times New Roman" panose="02020603050405020304" pitchFamily="18" charset="0"/>
                <a:cs typeface="Times New Roman" panose="02020603050405020304" pitchFamily="18" charset="0"/>
              </a:rPr>
              <a:t>семьи</a:t>
            </a:r>
          </a:p>
          <a:p>
            <a:pPr lvl="0"/>
            <a:r>
              <a:rPr lang="ru-RU" dirty="0" smtClean="0">
                <a:latin typeface="Times New Roman" panose="02020603050405020304" pitchFamily="18" charset="0"/>
                <a:cs typeface="Times New Roman" panose="02020603050405020304" pitchFamily="18" charset="0"/>
              </a:rPr>
              <a:t>Ревность</a:t>
            </a:r>
          </a:p>
          <a:p>
            <a:pPr lvl="0"/>
            <a:r>
              <a:rPr lang="ru-RU" dirty="0" smtClean="0">
                <a:latin typeface="Times New Roman" panose="02020603050405020304" pitchFamily="18" charset="0"/>
                <a:cs typeface="Times New Roman" panose="02020603050405020304" pitchFamily="18" charset="0"/>
              </a:rPr>
              <a:t>Биологические аспекты</a:t>
            </a:r>
            <a:endParaRPr lang="ru-RU" dirty="0">
              <a:latin typeface="Times New Roman" panose="02020603050405020304" pitchFamily="18" charset="0"/>
              <a:cs typeface="Times New Roman" panose="02020603050405020304" pitchFamily="18" charset="0"/>
            </a:endParaRPr>
          </a:p>
          <a:p>
            <a:pPr lvl="0"/>
            <a:r>
              <a:rPr lang="ru-RU" dirty="0">
                <a:latin typeface="Times New Roman" panose="02020603050405020304" pitchFamily="18" charset="0"/>
                <a:cs typeface="Times New Roman" panose="02020603050405020304" pitchFamily="18" charset="0"/>
              </a:rPr>
              <a:t>К</a:t>
            </a:r>
            <a:r>
              <a:rPr lang="ru-RU" dirty="0" smtClean="0">
                <a:latin typeface="Times New Roman" panose="02020603050405020304" pitchFamily="18" charset="0"/>
                <a:cs typeface="Times New Roman" panose="02020603050405020304" pitchFamily="18" charset="0"/>
              </a:rPr>
              <a:t>онфликты </a:t>
            </a:r>
            <a:r>
              <a:rPr lang="ru-RU" dirty="0">
                <a:latin typeface="Times New Roman" panose="02020603050405020304" pitchFamily="18" charset="0"/>
                <a:cs typeface="Times New Roman" panose="02020603050405020304" pitchFamily="18" charset="0"/>
              </a:rPr>
              <a:t>в семье;</a:t>
            </a:r>
          </a:p>
          <a:p>
            <a:pPr lvl="0"/>
            <a:r>
              <a:rPr lang="ru-RU" dirty="0">
                <a:latin typeface="Times New Roman" panose="02020603050405020304" pitchFamily="18" charset="0"/>
                <a:cs typeface="Times New Roman" panose="02020603050405020304" pitchFamily="18" charset="0"/>
              </a:rPr>
              <a:t>Н</a:t>
            </a:r>
            <a:r>
              <a:rPr lang="ru-RU" dirty="0" smtClean="0">
                <a:latin typeface="Times New Roman" panose="02020603050405020304" pitchFamily="18" charset="0"/>
                <a:cs typeface="Times New Roman" panose="02020603050405020304" pitchFamily="18" charset="0"/>
              </a:rPr>
              <a:t>етактичная </a:t>
            </a:r>
            <a:r>
              <a:rPr lang="ru-RU" dirty="0">
                <a:latin typeface="Times New Roman" panose="02020603050405020304" pitchFamily="18" charset="0"/>
                <a:cs typeface="Times New Roman" panose="02020603050405020304" pitchFamily="18" charset="0"/>
              </a:rPr>
              <a:t>критика, оскорбления, некорректные замечания</a:t>
            </a:r>
            <a:r>
              <a:rPr lang="ru-RU" dirty="0" smtClean="0">
                <a:latin typeface="Times New Roman" panose="02020603050405020304" pitchFamily="18" charset="0"/>
                <a:cs typeface="Times New Roman" panose="02020603050405020304" pitchFamily="18" charset="0"/>
              </a:rPr>
              <a:t>;</a:t>
            </a:r>
          </a:p>
          <a:p>
            <a:pPr lvl="0"/>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З</a:t>
            </a:r>
            <a:r>
              <a:rPr lang="ru-RU" dirty="0" smtClean="0">
                <a:latin typeface="Times New Roman" panose="02020603050405020304" pitchFamily="18" charset="0"/>
                <a:cs typeface="Times New Roman" panose="02020603050405020304" pitchFamily="18" charset="0"/>
              </a:rPr>
              <a:t>апрет </a:t>
            </a:r>
            <a:r>
              <a:rPr lang="ru-RU" dirty="0">
                <a:latin typeface="Times New Roman" panose="02020603050405020304" pitchFamily="18" charset="0"/>
                <a:cs typeface="Times New Roman" panose="02020603050405020304" pitchFamily="18" charset="0"/>
              </a:rPr>
              <a:t>на физическую активность (выход избытка энергии)</a:t>
            </a:r>
          </a:p>
          <a:p>
            <a:pPr lvl="0"/>
            <a:r>
              <a:rPr lang="ru-RU" dirty="0">
                <a:latin typeface="Times New Roman" panose="02020603050405020304" pitchFamily="18" charset="0"/>
                <a:cs typeface="Times New Roman" panose="02020603050405020304" pitchFamily="18" charset="0"/>
              </a:rPr>
              <a:t>В</a:t>
            </a:r>
            <a:r>
              <a:rPr lang="ru-RU" dirty="0" smtClean="0">
                <a:latin typeface="Times New Roman" panose="02020603050405020304" pitchFamily="18" charset="0"/>
                <a:cs typeface="Times New Roman" panose="02020603050405020304" pitchFamily="18" charset="0"/>
              </a:rPr>
              <a:t>ысокий </a:t>
            </a:r>
            <a:r>
              <a:rPr lang="ru-RU" dirty="0">
                <a:latin typeface="Times New Roman" panose="02020603050405020304" pitchFamily="18" charset="0"/>
                <a:cs typeface="Times New Roman" panose="02020603050405020304" pitchFamily="18" charset="0"/>
              </a:rPr>
              <a:t>уровень тревожности и неуверенность в себе;</a:t>
            </a:r>
          </a:p>
          <a:p>
            <a:pPr lvl="0"/>
            <a:r>
              <a:rPr lang="ru-RU" dirty="0">
                <a:latin typeface="Times New Roman" panose="02020603050405020304" pitchFamily="18" charset="0"/>
                <a:cs typeface="Times New Roman" panose="02020603050405020304" pitchFamily="18" charset="0"/>
              </a:rPr>
              <a:t>В</a:t>
            </a:r>
            <a:r>
              <a:rPr lang="ru-RU" dirty="0" smtClean="0">
                <a:latin typeface="Times New Roman" panose="02020603050405020304" pitchFamily="18" charset="0"/>
                <a:cs typeface="Times New Roman" panose="02020603050405020304" pitchFamily="18" charset="0"/>
              </a:rPr>
              <a:t>лияние </a:t>
            </a:r>
            <a:r>
              <a:rPr lang="ru-RU" dirty="0">
                <a:latin typeface="Times New Roman" panose="02020603050405020304" pitchFamily="18" charset="0"/>
                <a:cs typeface="Times New Roman" panose="02020603050405020304" pitchFamily="18" charset="0"/>
              </a:rPr>
              <a:t>СМИ </a:t>
            </a:r>
            <a:r>
              <a:rPr lang="ru-RU" dirty="0" smtClean="0">
                <a:latin typeface="Times New Roman" panose="02020603050405020304" pitchFamily="18" charset="0"/>
                <a:cs typeface="Times New Roman" panose="02020603050405020304" pitchFamily="18" charset="0"/>
              </a:rPr>
              <a:t>;</a:t>
            </a:r>
          </a:p>
          <a:p>
            <a:pPr lvl="0"/>
            <a:r>
              <a:rPr lang="ru-RU" dirty="0">
                <a:latin typeface="Times New Roman" panose="02020603050405020304" pitchFamily="18" charset="0"/>
                <a:cs typeface="Times New Roman" panose="02020603050405020304" pitchFamily="18" charset="0"/>
              </a:rPr>
              <a:t>Н</a:t>
            </a:r>
            <a:r>
              <a:rPr lang="ru-RU" dirty="0" smtClean="0">
                <a:latin typeface="Times New Roman" panose="02020603050405020304" pitchFamily="18" charset="0"/>
                <a:cs typeface="Times New Roman" panose="02020603050405020304" pitchFamily="18" charset="0"/>
              </a:rPr>
              <a:t>едооценка </a:t>
            </a:r>
            <a:r>
              <a:rPr lang="ru-RU" dirty="0">
                <a:latin typeface="Times New Roman" panose="02020603050405020304" pitchFamily="18" charset="0"/>
                <a:cs typeface="Times New Roman" panose="02020603050405020304" pitchFamily="18" charset="0"/>
              </a:rPr>
              <a:t>личности ребенка в обществе сверстников;</a:t>
            </a:r>
          </a:p>
          <a:p>
            <a:pPr lvl="0"/>
            <a:r>
              <a:rPr lang="ru-RU" dirty="0">
                <a:latin typeface="Times New Roman" panose="02020603050405020304" pitchFamily="18" charset="0"/>
                <a:cs typeface="Times New Roman" panose="02020603050405020304" pitchFamily="18" charset="0"/>
              </a:rPr>
              <a:t>Т</a:t>
            </a:r>
            <a:r>
              <a:rPr lang="ru-RU" dirty="0" smtClean="0">
                <a:latin typeface="Times New Roman" panose="02020603050405020304" pitchFamily="18" charset="0"/>
                <a:cs typeface="Times New Roman" panose="02020603050405020304" pitchFamily="18" charset="0"/>
              </a:rPr>
              <a:t>емперамент </a:t>
            </a:r>
            <a:r>
              <a:rPr lang="ru-RU" dirty="0">
                <a:latin typeface="Times New Roman" panose="02020603050405020304" pitchFamily="18" charset="0"/>
                <a:cs typeface="Times New Roman" panose="02020603050405020304" pitchFamily="18" charset="0"/>
              </a:rPr>
              <a:t>(вспыльчивость, бесконтрольность эмоций).</a:t>
            </a:r>
          </a:p>
          <a:p>
            <a:endParaRPr lang="ru-RU" dirty="0"/>
          </a:p>
        </p:txBody>
      </p:sp>
      <p:pic>
        <p:nvPicPr>
          <p:cNvPr id="1028" name="Picture 4" descr="Pictur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7973" y="1507508"/>
            <a:ext cx="3605266" cy="360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2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7083" y="167148"/>
            <a:ext cx="8032955" cy="914400"/>
          </a:xfrm>
        </p:spPr>
        <p:txBody>
          <a:bodyPr/>
          <a:lstStyle/>
          <a:p>
            <a:r>
              <a:rPr lang="ru-RU" sz="4400" b="1" dirty="0" smtClean="0"/>
              <a:t>Виды подростковой агрессии</a:t>
            </a:r>
            <a:endParaRPr lang="ru-RU" sz="4400" b="1" dirty="0"/>
          </a:p>
        </p:txBody>
      </p:sp>
      <p:sp>
        <p:nvSpPr>
          <p:cNvPr id="3" name="Объект 2"/>
          <p:cNvSpPr>
            <a:spLocks noGrp="1"/>
          </p:cNvSpPr>
          <p:nvPr>
            <p:ph sz="quarter" idx="12"/>
          </p:nvPr>
        </p:nvSpPr>
        <p:spPr>
          <a:xfrm>
            <a:off x="0" y="1081548"/>
            <a:ext cx="7806813" cy="5776452"/>
          </a:xfrm>
        </p:spPr>
        <p:txBody>
          <a:bodyPr>
            <a:normAutofit/>
          </a:bodyPr>
          <a:lstStyle/>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Физическая</a:t>
            </a:r>
            <a:r>
              <a:rPr lang="ru-RU" dirty="0">
                <a:latin typeface="Times New Roman" panose="02020603050405020304" pitchFamily="18" charset="0"/>
                <a:cs typeface="Times New Roman" panose="02020603050405020304" pitchFamily="18" charset="0"/>
              </a:rPr>
              <a:t>. Проявляется в виде хулиганства, вандализма в разных масштабах. Часто направлена на людей, животных.</a:t>
            </a:r>
          </a:p>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Вербальная</a:t>
            </a:r>
            <a:r>
              <a:rPr lang="ru-RU" dirty="0">
                <a:latin typeface="Times New Roman" panose="02020603050405020304" pitchFamily="18" charset="0"/>
                <a:cs typeface="Times New Roman" panose="02020603050405020304" pitchFamily="18" charset="0"/>
              </a:rPr>
              <a:t>. Словесное нападение, угрозы, оскорбления.</a:t>
            </a:r>
          </a:p>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Косвенная</a:t>
            </a:r>
            <a:r>
              <a:rPr lang="ru-RU" dirty="0">
                <a:latin typeface="Times New Roman" panose="02020603050405020304" pitchFamily="18" charset="0"/>
                <a:cs typeface="Times New Roman" panose="02020603050405020304" pitchFamily="18" charset="0"/>
              </a:rPr>
              <a:t>. Сплетни, сарказм, обсуждение за спиной человека.</a:t>
            </a:r>
          </a:p>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Прямая</a:t>
            </a:r>
            <a:r>
              <a:rPr lang="ru-RU" dirty="0">
                <a:latin typeface="Times New Roman" panose="02020603050405020304" pitchFamily="18" charset="0"/>
                <a:cs typeface="Times New Roman" panose="02020603050405020304" pitchFamily="18" charset="0"/>
              </a:rPr>
              <a:t>. Различные приемы применяются непосредственно в адрес конкретного человека.</a:t>
            </a:r>
          </a:p>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Агрессия-защита</a:t>
            </a:r>
            <a:r>
              <a:rPr lang="ru-RU" dirty="0">
                <a:latin typeface="Times New Roman" panose="02020603050405020304" pitchFamily="18" charset="0"/>
                <a:cs typeface="Times New Roman" panose="02020603050405020304" pitchFamily="18" charset="0"/>
              </a:rPr>
              <a:t>. Реакция на деструктивное поведение другого человека, группы людей.</a:t>
            </a:r>
          </a:p>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Агрессия-провокация</a:t>
            </a:r>
            <a:r>
              <a:rPr lang="ru-RU" dirty="0">
                <a:latin typeface="Times New Roman" panose="02020603050405020304" pitchFamily="18" charset="0"/>
                <a:cs typeface="Times New Roman" panose="02020603050405020304" pitchFamily="18" charset="0"/>
              </a:rPr>
              <a:t>. Нанесение удара первым с целью получить определенную реакцию.</a:t>
            </a:r>
          </a:p>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Экспрессивная форма</a:t>
            </a:r>
            <a:r>
              <a:rPr lang="ru-RU" dirty="0">
                <a:latin typeface="Times New Roman" panose="02020603050405020304" pitchFamily="18" charset="0"/>
                <a:cs typeface="Times New Roman" panose="02020603050405020304" pitchFamily="18" charset="0"/>
              </a:rPr>
              <a:t>. Нервные жесты, удары по предметам, гримасы и недовольное выражение лица, крик, ненормативная лексика.</a:t>
            </a:r>
          </a:p>
          <a:p>
            <a:pPr marL="342900" lvl="0" indent="-34290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Скрытая</a:t>
            </a:r>
            <a:r>
              <a:rPr lang="ru-RU" dirty="0">
                <a:latin typeface="Times New Roman" panose="02020603050405020304" pitchFamily="18" charset="0"/>
                <a:cs typeface="Times New Roman" panose="02020603050405020304" pitchFamily="18" charset="0"/>
              </a:rPr>
              <a:t>. Ребенок выглядит спокойным, но при этом игнорирует замечания и просьбы.</a:t>
            </a:r>
          </a:p>
          <a:p>
            <a:endParaRPr lang="ru-RU" dirty="0"/>
          </a:p>
        </p:txBody>
      </p:sp>
      <p:pic>
        <p:nvPicPr>
          <p:cNvPr id="6" name="Рисунок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649" r="26649"/>
          <a:stretch>
            <a:fillRect/>
          </a:stretch>
        </p:blipFill>
        <p:spPr>
          <a:xfrm>
            <a:off x="7602489" y="0"/>
            <a:ext cx="4589511" cy="6555026"/>
          </a:xfrm>
        </p:spPr>
      </p:pic>
    </p:spTree>
    <p:extLst>
      <p:ext uri="{BB962C8B-B14F-4D97-AF65-F5344CB8AC3E}">
        <p14:creationId xmlns:p14="http://schemas.microsoft.com/office/powerpoint/2010/main" val="271897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5470" y="727587"/>
            <a:ext cx="10360152" cy="914400"/>
          </a:xfrm>
        </p:spPr>
        <p:txBody>
          <a:bodyPr/>
          <a:lstStyle/>
          <a:p>
            <a:r>
              <a:rPr lang="ru-RU" sz="6000" b="1" dirty="0" smtClean="0"/>
              <a:t>Что делать не нужно?</a:t>
            </a:r>
            <a:endParaRPr lang="ru-RU" sz="6000" b="1" dirty="0"/>
          </a:p>
        </p:txBody>
      </p:sp>
      <p:sp>
        <p:nvSpPr>
          <p:cNvPr id="7" name="TextBox 6"/>
          <p:cNvSpPr txBox="1"/>
          <p:nvPr/>
        </p:nvSpPr>
        <p:spPr>
          <a:xfrm>
            <a:off x="533401" y="2209478"/>
            <a:ext cx="11658599" cy="3816429"/>
          </a:xfrm>
          <a:prstGeom prst="rect">
            <a:avLst/>
          </a:prstGeom>
          <a:noFill/>
        </p:spPr>
        <p:txBody>
          <a:bodyPr wrap="square" rtlCol="0">
            <a:spAutoFit/>
          </a:bodyPr>
          <a:lstStyle/>
          <a:p>
            <a:pPr marL="285750" lvl="0" indent="-285750">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вторгаться в личное пространство;</a:t>
            </a:r>
          </a:p>
          <a:p>
            <a:pPr marL="285750" lvl="0" indent="-285750">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усугублять конфликты криком, ссорами;</a:t>
            </a:r>
          </a:p>
          <a:p>
            <a:pPr marL="285750" lvl="0" indent="-285750">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критиковать, негативно отзываться о действиях, чертах характера ребенка;</a:t>
            </a:r>
          </a:p>
          <a:p>
            <a:pPr marL="285750" lvl="0" indent="-285750">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обсуждать с посторонними людьми плохое поведение подростка;</a:t>
            </a:r>
          </a:p>
          <a:p>
            <a:pPr marL="285750" lvl="0" indent="-285750">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высмеивать физические недостатки;</a:t>
            </a:r>
          </a:p>
          <a:p>
            <a:pPr marL="285750" lvl="0" indent="-285750">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постоянно акцентировать внимание на достоинствах других детей, занижать, недооценивать таланты собственного трудного подростка</a:t>
            </a:r>
            <a:r>
              <a:rPr lang="ru-RU" dirty="0"/>
              <a:t>.</a:t>
            </a:r>
          </a:p>
          <a:p>
            <a:endParaRPr lang="ru-RU" dirty="0"/>
          </a:p>
        </p:txBody>
      </p:sp>
      <p:pic>
        <p:nvPicPr>
          <p:cNvPr id="8" name="Рисунок 7"/>
          <p:cNvPicPr>
            <a:picLocks noChangeAspect="1"/>
          </p:cNvPicPr>
          <p:nvPr/>
        </p:nvPicPr>
        <p:blipFill>
          <a:blip r:embed="rId2"/>
          <a:stretch>
            <a:fillRect/>
          </a:stretch>
        </p:blipFill>
        <p:spPr>
          <a:xfrm>
            <a:off x="8546422" y="234537"/>
            <a:ext cx="2817098" cy="2814899"/>
          </a:xfrm>
          <a:prstGeom prst="rect">
            <a:avLst/>
          </a:prstGeom>
        </p:spPr>
      </p:pic>
    </p:spTree>
    <p:extLst>
      <p:ext uri="{BB962C8B-B14F-4D97-AF65-F5344CB8AC3E}">
        <p14:creationId xmlns:p14="http://schemas.microsoft.com/office/powerpoint/2010/main" val="2588523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399" y="599767"/>
            <a:ext cx="10360152" cy="914400"/>
          </a:xfrm>
        </p:spPr>
        <p:txBody>
          <a:bodyPr/>
          <a:lstStyle/>
          <a:p>
            <a:pPr algn="ctr"/>
            <a:r>
              <a:rPr lang="ru-RU" sz="4400" b="1" dirty="0"/>
              <a:t>Как предупредить агрессию у </a:t>
            </a:r>
            <a:r>
              <a:rPr lang="ru-RU" sz="4400" b="1" dirty="0" smtClean="0"/>
              <a:t>подростков?</a:t>
            </a:r>
            <a:endParaRPr lang="ru-RU" sz="4400" dirty="0"/>
          </a:p>
        </p:txBody>
      </p:sp>
      <p:sp>
        <p:nvSpPr>
          <p:cNvPr id="4" name="Объект 3"/>
          <p:cNvSpPr>
            <a:spLocks noGrp="1"/>
          </p:cNvSpPr>
          <p:nvPr>
            <p:ph sz="quarter" idx="13"/>
          </p:nvPr>
        </p:nvSpPr>
        <p:spPr>
          <a:xfrm>
            <a:off x="344129" y="1750142"/>
            <a:ext cx="11474245" cy="4975123"/>
          </a:xfrm>
        </p:spPr>
        <p:txBody>
          <a:bodyPr>
            <a:normAutofit/>
          </a:bodyPr>
          <a:lstStyle/>
          <a:p>
            <a:pPr lvl="0"/>
            <a:r>
              <a:rPr lang="ru-RU" dirty="0">
                <a:latin typeface="Times New Roman" panose="02020603050405020304" pitchFamily="18" charset="0"/>
                <a:cs typeface="Times New Roman" panose="02020603050405020304" pitchFamily="18" charset="0"/>
              </a:rPr>
              <a:t>Научить правильно решать конфликтные </a:t>
            </a:r>
            <a:r>
              <a:rPr lang="ru-RU" dirty="0" smtClean="0">
                <a:latin typeface="Times New Roman" panose="02020603050405020304" pitchFamily="18" charset="0"/>
                <a:cs typeface="Times New Roman" panose="02020603050405020304" pitchFamily="18" charset="0"/>
              </a:rPr>
              <a:t>ситуации</a:t>
            </a:r>
          </a:p>
          <a:p>
            <a:pPr lvl="0"/>
            <a:r>
              <a:rPr lang="ru-RU" dirty="0" smtClean="0">
                <a:latin typeface="Times New Roman" panose="02020603050405020304" pitchFamily="18" charset="0"/>
                <a:cs typeface="Times New Roman" panose="02020603050405020304" pitchFamily="18" charset="0"/>
              </a:rPr>
              <a:t>Усиливать </a:t>
            </a:r>
            <a:r>
              <a:rPr lang="ru-RU" dirty="0">
                <a:latin typeface="Times New Roman" panose="02020603050405020304" pitchFamily="18" charset="0"/>
                <a:cs typeface="Times New Roman" panose="02020603050405020304" pitchFamily="18" charset="0"/>
              </a:rPr>
              <a:t>собственное «я» </a:t>
            </a:r>
            <a:r>
              <a:rPr lang="ru-RU" dirty="0" smtClean="0">
                <a:latin typeface="Times New Roman" panose="02020603050405020304" pitchFamily="18" charset="0"/>
                <a:cs typeface="Times New Roman" panose="02020603050405020304" pitchFamily="18" charset="0"/>
              </a:rPr>
              <a:t>ребенка</a:t>
            </a:r>
          </a:p>
          <a:p>
            <a:pPr lvl="0"/>
            <a:r>
              <a:rPr lang="ru-RU" dirty="0" smtClean="0">
                <a:latin typeface="Times New Roman" panose="02020603050405020304" pitchFamily="18" charset="0"/>
                <a:cs typeface="Times New Roman" panose="02020603050405020304" pitchFamily="18" charset="0"/>
              </a:rPr>
              <a:t>Родители </a:t>
            </a:r>
            <a:r>
              <a:rPr lang="ru-RU" dirty="0">
                <a:latin typeface="Times New Roman" panose="02020603050405020304" pitchFamily="18" charset="0"/>
                <a:cs typeface="Times New Roman" panose="02020603050405020304" pitchFamily="18" charset="0"/>
              </a:rPr>
              <a:t>должны следить за своим поведением. Дети всегда перенимают манеру поведения людей, которые их окружают.</a:t>
            </a:r>
          </a:p>
          <a:p>
            <a:pPr lvl="0"/>
            <a:r>
              <a:rPr lang="ru-RU" dirty="0">
                <a:latin typeface="Times New Roman" panose="02020603050405020304" pitchFamily="18" charset="0"/>
                <a:cs typeface="Times New Roman" panose="02020603050405020304" pitchFamily="18" charset="0"/>
              </a:rPr>
              <a:t>Никогда не прибегать к физическому наказанию.</a:t>
            </a:r>
          </a:p>
          <a:p>
            <a:pPr lvl="0"/>
            <a:r>
              <a:rPr lang="ru-RU" dirty="0">
                <a:latin typeface="Times New Roman" panose="02020603050405020304" pitchFamily="18" charset="0"/>
                <a:cs typeface="Times New Roman" panose="02020603050405020304" pitchFamily="18" charset="0"/>
              </a:rPr>
              <a:t>Развивать положительные стороны агрессивности, препятствовать развитию негативных черт. Позитивные аспекты – упорство, активность, инициативность. Отрицательные – замкнутость, враждебность.</a:t>
            </a:r>
          </a:p>
          <a:p>
            <a:pPr lvl="0"/>
            <a:r>
              <a:rPr lang="ru-RU" dirty="0">
                <a:latin typeface="Times New Roman" panose="02020603050405020304" pitchFamily="18" charset="0"/>
                <a:cs typeface="Times New Roman" panose="02020603050405020304" pitchFamily="18" charset="0"/>
              </a:rPr>
              <a:t>Ограничить просмотр фильмов, видео, компьютерных игр, в которых присутствуют сцены насилия.</a:t>
            </a:r>
          </a:p>
          <a:p>
            <a:pPr lvl="0"/>
            <a:r>
              <a:rPr lang="ru-RU" dirty="0">
                <a:latin typeface="Times New Roman" panose="02020603050405020304" pitchFamily="18" charset="0"/>
                <a:cs typeface="Times New Roman" panose="02020603050405020304" pitchFamily="18" charset="0"/>
              </a:rPr>
              <a:t>Сдерживать стремление ребенка провоцировать ссоры с другими детьми. Ранние проявления агрессии – бормотание под нос, недоброжелательные взгляды, осуждение.</a:t>
            </a:r>
          </a:p>
          <a:p>
            <a:pPr lvl="0"/>
            <a:r>
              <a:rPr lang="ru-RU" dirty="0">
                <a:latin typeface="Times New Roman" panose="02020603050405020304" pitchFamily="18" charset="0"/>
                <a:cs typeface="Times New Roman" panose="02020603050405020304" pitchFamily="18" charset="0"/>
              </a:rPr>
              <a:t>Учить ребенка проявлять и контролировать эмоции. Гнев, обида, ярость – это нормально. Но нужно выплескивать эмоции без вреда для окружающих.</a:t>
            </a:r>
          </a:p>
          <a:p>
            <a:endParaRPr lang="ru-RU" dirty="0"/>
          </a:p>
        </p:txBody>
      </p:sp>
    </p:spTree>
    <p:extLst>
      <p:ext uri="{BB962C8B-B14F-4D97-AF65-F5344CB8AC3E}">
        <p14:creationId xmlns:p14="http://schemas.microsoft.com/office/powerpoint/2010/main" val="299409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61377AF6-2477-81EC-D1BC-43FD72DF18F6}"/>
              </a:ext>
            </a:extLst>
          </p:cNvPr>
          <p:cNvSpPr>
            <a:spLocks noGrp="1"/>
          </p:cNvSpPr>
          <p:nvPr>
            <p:ph type="title"/>
          </p:nvPr>
        </p:nvSpPr>
        <p:spPr>
          <a:xfrm>
            <a:off x="5046133" y="2861187"/>
            <a:ext cx="6213987" cy="1936070"/>
          </a:xfrm>
        </p:spPr>
        <p:txBody>
          <a:bodyPr rtlCol="0" anchor="b"/>
          <a:lstStyle>
            <a:defPPr>
              <a:defRPr lang="ru-RU"/>
            </a:defPPr>
          </a:lstStyle>
          <a:p>
            <a:pPr algn="ctr" rtl="0">
              <a:lnSpc>
                <a:spcPct val="80000"/>
              </a:lnSpc>
            </a:pPr>
            <a:r>
              <a:rPr lang="ru-RU" sz="6600" b="1" dirty="0" smtClean="0"/>
              <a:t>Агрессия у детей с УО</a:t>
            </a:r>
            <a:endParaRPr lang="ru-RU" sz="6600" b="1" dirty="0"/>
          </a:p>
        </p:txBody>
      </p:sp>
      <p:pic>
        <p:nvPicPr>
          <p:cNvPr id="5" name="Рисунок 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4477" r="24477"/>
          <a:stretch>
            <a:fillRect/>
          </a:stretch>
        </p:blipFill>
        <p:spPr/>
      </p:pic>
    </p:spTree>
    <p:extLst>
      <p:ext uri="{BB962C8B-B14F-4D97-AF65-F5344CB8AC3E}">
        <p14:creationId xmlns:p14="http://schemas.microsoft.com/office/powerpoint/2010/main" val="52000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Заголовок 18">
            <a:extLst>
              <a:ext uri="{FF2B5EF4-FFF2-40B4-BE49-F238E27FC236}">
                <a16:creationId xmlns:a16="http://schemas.microsoft.com/office/drawing/2014/main" id="{A7BE12AD-D808-BDE0-3EB8-5BC50B1D8474}"/>
              </a:ext>
            </a:extLst>
          </p:cNvPr>
          <p:cNvSpPr>
            <a:spLocks noGrp="1"/>
          </p:cNvSpPr>
          <p:nvPr>
            <p:ph type="title"/>
          </p:nvPr>
        </p:nvSpPr>
        <p:spPr>
          <a:xfrm>
            <a:off x="668594" y="1356851"/>
            <a:ext cx="10225548" cy="678426"/>
          </a:xfrm>
        </p:spPr>
        <p:txBody>
          <a:bodyPr rtlCol="0"/>
          <a:lstStyle>
            <a:defPPr>
              <a:defRPr lang="ru-RU"/>
            </a:defPPr>
          </a:lstStyle>
          <a:p>
            <a:pPr algn="ctr" rtl="0"/>
            <a:r>
              <a:rPr lang="ru-RU" sz="4800" b="1" dirty="0" smtClean="0"/>
              <a:t>Причины вызывающие отклонения в поведении</a:t>
            </a:r>
            <a:endParaRPr lang="ru-RU" sz="4800" b="1" dirty="0"/>
          </a:p>
        </p:txBody>
      </p:sp>
      <p:sp>
        <p:nvSpPr>
          <p:cNvPr id="8" name="Объект 7">
            <a:extLst>
              <a:ext uri="{FF2B5EF4-FFF2-40B4-BE49-F238E27FC236}">
                <a16:creationId xmlns:a16="http://schemas.microsoft.com/office/drawing/2014/main" id="{BCFDA37B-399A-B9F0-7A7D-2A891EB7FFA6}"/>
              </a:ext>
            </a:extLst>
          </p:cNvPr>
          <p:cNvSpPr>
            <a:spLocks noGrp="1"/>
          </p:cNvSpPr>
          <p:nvPr>
            <p:ph sz="quarter" idx="10"/>
          </p:nvPr>
        </p:nvSpPr>
        <p:spPr>
          <a:xfrm>
            <a:off x="353962" y="2959511"/>
            <a:ext cx="11316928" cy="2998838"/>
          </a:xfrm>
        </p:spPr>
        <p:txBody>
          <a:bodyPr rtlCol="0">
            <a:normAutofit/>
          </a:bodyPr>
          <a:lstStyle>
            <a:defPPr>
              <a:defRPr lang="ru-RU"/>
            </a:defPPr>
          </a:lstStyle>
          <a:p>
            <a:pPr lvl="0" algn="ctr"/>
            <a:r>
              <a:rPr lang="ru-RU" sz="3600" dirty="0">
                <a:latin typeface="Times New Roman" panose="02020603050405020304" pitchFamily="18" charset="0"/>
                <a:cs typeface="Times New Roman" panose="02020603050405020304" pitchFamily="18" charset="0"/>
              </a:rPr>
              <a:t>К</a:t>
            </a:r>
            <a:r>
              <a:rPr lang="ru-RU" sz="3600" dirty="0" smtClean="0">
                <a:latin typeface="Times New Roman" panose="02020603050405020304" pitchFamily="18" charset="0"/>
                <a:cs typeface="Times New Roman" panose="02020603050405020304" pitchFamily="18" charset="0"/>
              </a:rPr>
              <a:t>линические </a:t>
            </a:r>
            <a:r>
              <a:rPr lang="ru-RU" sz="3600" dirty="0">
                <a:latin typeface="Times New Roman" panose="02020603050405020304" pitchFamily="18" charset="0"/>
                <a:cs typeface="Times New Roman" panose="02020603050405020304" pitchFamily="18" charset="0"/>
              </a:rPr>
              <a:t>(физиологические, патологические</a:t>
            </a:r>
            <a:r>
              <a:rPr lang="ru-RU" sz="3600" dirty="0" smtClean="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a:p>
            <a:pPr lvl="0" algn="ctr"/>
            <a:r>
              <a:rPr lang="ru-RU" sz="3600" dirty="0" smtClean="0">
                <a:latin typeface="Times New Roman" panose="02020603050405020304" pitchFamily="18" charset="0"/>
                <a:cs typeface="Times New Roman" panose="02020603050405020304" pitchFamily="18" charset="0"/>
              </a:rPr>
              <a:t>Психолого-педагогические</a:t>
            </a:r>
            <a:endParaRPr lang="ru-RU" sz="3600" dirty="0">
              <a:latin typeface="Times New Roman" panose="02020603050405020304" pitchFamily="18" charset="0"/>
              <a:cs typeface="Times New Roman" panose="02020603050405020304" pitchFamily="18" charset="0"/>
            </a:endParaRPr>
          </a:p>
          <a:p>
            <a:pPr lvl="0" algn="ctr"/>
            <a:r>
              <a:rPr lang="ru-RU" sz="3600" dirty="0" smtClean="0">
                <a:latin typeface="Times New Roman" panose="02020603050405020304" pitchFamily="18" charset="0"/>
                <a:cs typeface="Times New Roman" panose="02020603050405020304" pitchFamily="18" charset="0"/>
              </a:rPr>
              <a:t>Социальные</a:t>
            </a:r>
            <a:endParaRPr lang="ru-RU" sz="3600" dirty="0">
              <a:latin typeface="Times New Roman" panose="02020603050405020304" pitchFamily="18" charset="0"/>
              <a:cs typeface="Times New Roman" panose="02020603050405020304" pitchFamily="18" charset="0"/>
            </a:endParaRPr>
          </a:p>
          <a:p>
            <a:pPr marL="0" indent="0" rtl="0">
              <a:buNone/>
            </a:pPr>
            <a:endParaRPr lang="ru-RU" dirty="0"/>
          </a:p>
        </p:txBody>
      </p:sp>
    </p:spTree>
    <p:extLst>
      <p:ext uri="{BB962C8B-B14F-4D97-AF65-F5344CB8AC3E}">
        <p14:creationId xmlns:p14="http://schemas.microsoft.com/office/powerpoint/2010/main" val="1966913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86430" y="1632155"/>
            <a:ext cx="6079660" cy="3538728"/>
          </a:xfrm>
        </p:spPr>
        <p:txBody>
          <a:bodyPr/>
          <a:lstStyle/>
          <a:p>
            <a:pPr algn="ctr"/>
            <a:r>
              <a:rPr lang="ru-RU" sz="5400" b="1" dirty="0" smtClean="0"/>
              <a:t>Как справляться с агрессивным поведением?</a:t>
            </a:r>
            <a:endParaRPr lang="ru-RU" sz="5400" b="1" dirty="0"/>
          </a:p>
        </p:txBody>
      </p:sp>
      <p:pic>
        <p:nvPicPr>
          <p:cNvPr id="5" name="Рисунок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4601" r="24601"/>
          <a:stretch>
            <a:fillRect/>
          </a:stretch>
        </p:blipFill>
        <p:spPr/>
      </p:pic>
    </p:spTree>
    <p:extLst>
      <p:ext uri="{BB962C8B-B14F-4D97-AF65-F5344CB8AC3E}">
        <p14:creationId xmlns:p14="http://schemas.microsoft.com/office/powerpoint/2010/main" val="418565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82761" y="1347021"/>
            <a:ext cx="8731045" cy="5260258"/>
          </a:xfrm>
        </p:spPr>
        <p:txBody>
          <a:bodyPr/>
          <a:lstStyle/>
          <a:p>
            <a:pPr lvl="0" algn="l"/>
            <a:r>
              <a:rPr lang="ru-RU" sz="3200" dirty="0" smtClean="0"/>
              <a:t>- Попробуйте </a:t>
            </a:r>
            <a:r>
              <a:rPr lang="ru-RU" sz="3200" dirty="0"/>
              <a:t>определить </a:t>
            </a:r>
            <a:r>
              <a:rPr lang="ru-RU" sz="3200" dirty="0" smtClean="0"/>
              <a:t>триггеры.</a:t>
            </a:r>
            <a:r>
              <a:rPr lang="ru-RU" sz="3200" dirty="0"/>
              <a:t/>
            </a:r>
            <a:br>
              <a:rPr lang="ru-RU" sz="3200" dirty="0"/>
            </a:br>
            <a:r>
              <a:rPr lang="ru-RU" sz="3200" dirty="0" smtClean="0"/>
              <a:t>- Создайте </a:t>
            </a:r>
            <a:r>
              <a:rPr lang="ru-RU" sz="3200" dirty="0"/>
              <a:t>спокойную обстановку. </a:t>
            </a:r>
            <a:r>
              <a:rPr lang="ru-RU" sz="3200" dirty="0" smtClean="0"/>
              <a:t/>
            </a:r>
            <a:br>
              <a:rPr lang="ru-RU" sz="3200" dirty="0" smtClean="0"/>
            </a:br>
            <a:r>
              <a:rPr lang="ru-RU" sz="3200" dirty="0" smtClean="0"/>
              <a:t>- Введите </a:t>
            </a:r>
            <a:r>
              <a:rPr lang="ru-RU" sz="3200" dirty="0"/>
              <a:t>правила и распорядок дня</a:t>
            </a:r>
            <a:r>
              <a:rPr lang="ru-RU" sz="3200" dirty="0" smtClean="0"/>
              <a:t>.</a:t>
            </a:r>
            <a:br>
              <a:rPr lang="ru-RU" sz="3200" dirty="0" smtClean="0"/>
            </a:br>
            <a:r>
              <a:rPr lang="ru-RU" sz="3200" dirty="0" smtClean="0"/>
              <a:t>- Используйте </a:t>
            </a:r>
            <a:r>
              <a:rPr lang="ru-RU" sz="3200" dirty="0"/>
              <a:t>визуальную поддержку</a:t>
            </a:r>
            <a:r>
              <a:rPr lang="ru-RU" sz="3200" dirty="0" smtClean="0"/>
              <a:t>.</a:t>
            </a:r>
            <a:br>
              <a:rPr lang="ru-RU" sz="3200" dirty="0" smtClean="0"/>
            </a:br>
            <a:r>
              <a:rPr lang="ru-RU" sz="3200" dirty="0" smtClean="0"/>
              <a:t>- Используйте </a:t>
            </a:r>
            <a:r>
              <a:rPr lang="ru-RU" sz="3200" dirty="0"/>
              <a:t>положительное подкрепление. </a:t>
            </a:r>
            <a:r>
              <a:rPr lang="ru-RU" sz="3200" dirty="0" smtClean="0"/>
              <a:t/>
            </a:r>
            <a:br>
              <a:rPr lang="ru-RU" sz="3200" dirty="0" smtClean="0"/>
            </a:br>
            <a:r>
              <a:rPr lang="ru-RU" sz="3200" dirty="0" smtClean="0"/>
              <a:t>- Уведомляйте </a:t>
            </a:r>
            <a:r>
              <a:rPr lang="ru-RU" sz="3200" dirty="0"/>
              <a:t>ребенка о предстоящих переменах. </a:t>
            </a:r>
            <a:r>
              <a:rPr lang="ru-RU" sz="3200" dirty="0" smtClean="0"/>
              <a:t/>
            </a:r>
            <a:br>
              <a:rPr lang="ru-RU" sz="3200" dirty="0" smtClean="0"/>
            </a:br>
            <a:r>
              <a:rPr lang="ru-RU" sz="3200" dirty="0" smtClean="0"/>
              <a:t>- Создайте </a:t>
            </a:r>
            <a:r>
              <a:rPr lang="ru-RU" sz="3200" dirty="0"/>
              <a:t>безопасное пространство для </a:t>
            </a:r>
            <a:r>
              <a:rPr lang="ru-RU" sz="3200" dirty="0" smtClean="0"/>
              <a:t>вашего </a:t>
            </a:r>
            <a:r>
              <a:rPr lang="ru-RU" sz="3200" dirty="0"/>
              <a:t>ребенка. </a:t>
            </a:r>
            <a:r>
              <a:rPr lang="ru-RU" sz="3200" dirty="0" smtClean="0"/>
              <a:t/>
            </a:r>
            <a:br>
              <a:rPr lang="ru-RU" sz="3200" dirty="0" smtClean="0"/>
            </a:br>
            <a:r>
              <a:rPr lang="ru-RU" sz="3200" dirty="0" smtClean="0"/>
              <a:t>- Развивайте </a:t>
            </a:r>
            <a:r>
              <a:rPr lang="ru-RU" sz="3200" dirty="0"/>
              <a:t>хорошие привычки. </a:t>
            </a:r>
            <a:r>
              <a:rPr lang="ru-RU" sz="3200" dirty="0"/>
              <a:t/>
            </a:r>
            <a:br>
              <a:rPr lang="ru-RU" sz="3200" dirty="0"/>
            </a:br>
            <a:r>
              <a:rPr lang="ru-RU" sz="3200" dirty="0" smtClean="0"/>
              <a:t>- Поощряйте </a:t>
            </a:r>
            <a:r>
              <a:rPr lang="ru-RU" sz="3200" dirty="0"/>
              <a:t>позитивное общение. </a:t>
            </a:r>
            <a:endParaRPr lang="ru-RU" sz="3200" dirty="0"/>
          </a:p>
        </p:txBody>
      </p:sp>
      <p:pic>
        <p:nvPicPr>
          <p:cNvPr id="4" name="Рисунок 3"/>
          <p:cNvPicPr>
            <a:picLocks noChangeAspect="1"/>
          </p:cNvPicPr>
          <p:nvPr/>
        </p:nvPicPr>
        <p:blipFill>
          <a:blip r:embed="rId2"/>
          <a:stretch>
            <a:fillRect/>
          </a:stretch>
        </p:blipFill>
        <p:spPr>
          <a:xfrm>
            <a:off x="8708923" y="0"/>
            <a:ext cx="3335593" cy="3335593"/>
          </a:xfrm>
          <a:prstGeom prst="rect">
            <a:avLst/>
          </a:prstGeom>
        </p:spPr>
      </p:pic>
    </p:spTree>
    <p:extLst>
      <p:ext uri="{BB962C8B-B14F-4D97-AF65-F5344CB8AC3E}">
        <p14:creationId xmlns:p14="http://schemas.microsoft.com/office/powerpoint/2010/main" val="3616729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8945" y="2753031"/>
            <a:ext cx="6807247" cy="2290031"/>
          </a:xfrm>
        </p:spPr>
        <p:txBody>
          <a:bodyPr/>
          <a:lstStyle/>
          <a:p>
            <a:pPr algn="ctr"/>
            <a:r>
              <a:rPr lang="ru-RU" sz="8000" b="1" dirty="0" smtClean="0"/>
              <a:t>Агрессия у детей с РАС</a:t>
            </a:r>
            <a:endParaRPr lang="ru-RU" sz="8000" b="1" dirty="0"/>
          </a:p>
        </p:txBody>
      </p:sp>
      <p:pic>
        <p:nvPicPr>
          <p:cNvPr id="4" name="Рисунок 3"/>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3731" r="23731"/>
          <a:stretch>
            <a:fillRect/>
          </a:stretch>
        </p:blipFill>
        <p:spPr/>
      </p:pic>
    </p:spTree>
    <p:extLst>
      <p:ext uri="{BB962C8B-B14F-4D97-AF65-F5344CB8AC3E}">
        <p14:creationId xmlns:p14="http://schemas.microsoft.com/office/powerpoint/2010/main" val="977230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7A49C0DA-C8AE-5ECC-149A-D60ECFF8C1EB}"/>
              </a:ext>
            </a:extLst>
          </p:cNvPr>
          <p:cNvSpPr>
            <a:spLocks noGrp="1"/>
          </p:cNvSpPr>
          <p:nvPr>
            <p:ph type="title"/>
          </p:nvPr>
        </p:nvSpPr>
        <p:spPr>
          <a:xfrm>
            <a:off x="845574" y="206477"/>
            <a:ext cx="10360152" cy="914400"/>
          </a:xfrm>
        </p:spPr>
        <p:txBody>
          <a:bodyPr rtlCol="0"/>
          <a:lstStyle>
            <a:defPPr>
              <a:defRPr lang="ru-RU"/>
            </a:defPPr>
          </a:lstStyle>
          <a:p>
            <a:pPr algn="ctr" rtl="0"/>
            <a:r>
              <a:rPr lang="ru-RU" sz="6600" b="1" dirty="0" smtClean="0">
                <a:cs typeface="Times New Roman" panose="02020603050405020304" pitchFamily="18" charset="0"/>
              </a:rPr>
              <a:t>Причины </a:t>
            </a:r>
            <a:endParaRPr lang="ru-RU" sz="6600" b="1" dirty="0">
              <a:cs typeface="Times New Roman" panose="02020603050405020304" pitchFamily="18" charset="0"/>
            </a:endParaRPr>
          </a:p>
        </p:txBody>
      </p:sp>
      <p:sp>
        <p:nvSpPr>
          <p:cNvPr id="25" name="Объект 24">
            <a:extLst>
              <a:ext uri="{FF2B5EF4-FFF2-40B4-BE49-F238E27FC236}">
                <a16:creationId xmlns:a16="http://schemas.microsoft.com/office/drawing/2014/main" id="{7798761A-B671-4825-623F-F4726F2BDF28}"/>
              </a:ext>
            </a:extLst>
          </p:cNvPr>
          <p:cNvSpPr>
            <a:spLocks noGrp="1"/>
          </p:cNvSpPr>
          <p:nvPr>
            <p:ph sz="quarter" idx="12"/>
          </p:nvPr>
        </p:nvSpPr>
        <p:spPr>
          <a:xfrm>
            <a:off x="707923" y="2039111"/>
            <a:ext cx="10756489" cy="4263365"/>
          </a:xfrm>
        </p:spPr>
        <p:txBody>
          <a:bodyPr rtlCol="0">
            <a:normAutofit/>
          </a:bodyPr>
          <a:lstStyle>
            <a:defPPr>
              <a:defRPr lang="ru-RU"/>
            </a:defPPr>
          </a:lstStyle>
          <a:p>
            <a:pPr marL="342900" lvl="0" indent="-342900" fontAlgn="t">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трудности с пониманием происходящего вокруг, например, с тем, о чём говорят люди;</a:t>
            </a:r>
          </a:p>
          <a:p>
            <a:pPr marL="342900" lvl="0" indent="-342900" fontAlgn="t">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ощущение дискомфорта, если другие общаются </a:t>
            </a:r>
            <a:r>
              <a:rPr lang="ru-RU" sz="2800" dirty="0" err="1">
                <a:latin typeface="Times New Roman" panose="02020603050405020304" pitchFamily="18" charset="0"/>
                <a:cs typeface="Times New Roman" panose="02020603050405020304" pitchFamily="18" charset="0"/>
              </a:rPr>
              <a:t>невербально</a:t>
            </a:r>
            <a:r>
              <a:rPr lang="ru-RU" sz="2800" dirty="0">
                <a:latin typeface="Times New Roman" panose="02020603050405020304" pitchFamily="18" charset="0"/>
                <a:cs typeface="Times New Roman" panose="02020603050405020304" pitchFamily="18" charset="0"/>
              </a:rPr>
              <a:t>;</a:t>
            </a:r>
          </a:p>
          <a:p>
            <a:pPr marL="342900" lvl="0" indent="-342900" fontAlgn="t">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невозможность выразить в полной мере свои чувства, желания и потребности;</a:t>
            </a:r>
          </a:p>
          <a:p>
            <a:pPr marL="342900" lvl="0" indent="-342900" fontAlgn="t">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тревожность или стресс;</a:t>
            </a:r>
          </a:p>
          <a:p>
            <a:pPr marL="342900" lvl="0" indent="-342900" fontAlgn="t">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сенсорная чувствительность и воздействие раздражителей, например, громкого звука или работающего пылесоса;</a:t>
            </a:r>
          </a:p>
          <a:p>
            <a:pPr marL="342900" lvl="0" indent="-342900" fontAlgn="t">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избегание неприятных ситуаций или занятий.</a:t>
            </a:r>
          </a:p>
          <a:p>
            <a:pPr rtl="0"/>
            <a:endParaRPr lang="ru-RU" dirty="0"/>
          </a:p>
        </p:txBody>
      </p:sp>
    </p:spTree>
    <p:extLst>
      <p:ext uri="{BB962C8B-B14F-4D97-AF65-F5344CB8AC3E}">
        <p14:creationId xmlns:p14="http://schemas.microsoft.com/office/powerpoint/2010/main" val="3748348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E95044F7-BD97-2FDE-4E33-A565BCF0EFEC}"/>
              </a:ext>
            </a:extLst>
          </p:cNvPr>
          <p:cNvSpPr>
            <a:spLocks noGrp="1"/>
          </p:cNvSpPr>
          <p:nvPr>
            <p:ph type="title"/>
          </p:nvPr>
        </p:nvSpPr>
        <p:spPr>
          <a:xfrm>
            <a:off x="285135" y="766917"/>
            <a:ext cx="8163921" cy="1061884"/>
          </a:xfrm>
        </p:spPr>
        <p:txBody>
          <a:bodyPr rtlCol="0"/>
          <a:lstStyle>
            <a:defPPr>
              <a:defRPr lang="ru-RU"/>
            </a:defPPr>
          </a:lstStyle>
          <a:p>
            <a:pPr algn="ctr"/>
            <a:r>
              <a:rPr lang="ru-RU" b="1" dirty="0"/>
              <a:t>Наиболее частые причины агрессивного поведения у детей с РАС</a:t>
            </a:r>
            <a:endParaRPr lang="ru-RU" dirty="0"/>
          </a:p>
        </p:txBody>
      </p:sp>
      <p:sp>
        <p:nvSpPr>
          <p:cNvPr id="3" name="Объект 2">
            <a:extLst>
              <a:ext uri="{FF2B5EF4-FFF2-40B4-BE49-F238E27FC236}">
                <a16:creationId xmlns:a16="http://schemas.microsoft.com/office/drawing/2014/main" id="{DE597F60-88E2-C430-D52B-6604405AD55C}"/>
              </a:ext>
            </a:extLst>
          </p:cNvPr>
          <p:cNvSpPr>
            <a:spLocks noGrp="1"/>
          </p:cNvSpPr>
          <p:nvPr>
            <p:ph sz="quarter" idx="12"/>
          </p:nvPr>
        </p:nvSpPr>
        <p:spPr>
          <a:xfrm>
            <a:off x="580102" y="3110827"/>
            <a:ext cx="6518788" cy="2296915"/>
          </a:xfrm>
        </p:spPr>
        <p:txBody>
          <a:bodyPr rtlCol="0">
            <a:normAutofit fontScale="92500" lnSpcReduction="20000"/>
          </a:bodyPr>
          <a:lstStyle>
            <a:defPPr>
              <a:defRPr lang="ru-RU"/>
            </a:defPPr>
          </a:lstStyle>
          <a:p>
            <a:pPr marL="342900" lvl="0" indent="-342900" fontAlgn="t">
              <a:buFont typeface="Arial" panose="020B0604020202020204" pitchFamily="34" charset="0"/>
              <a:buChar char="•"/>
            </a:pPr>
            <a:r>
              <a:rPr lang="ru-RU" sz="3200" dirty="0">
                <a:latin typeface="Times New Roman" panose="02020603050405020304" pitchFamily="18" charset="0"/>
                <a:cs typeface="Times New Roman" panose="02020603050405020304" pitchFamily="18" charset="0"/>
              </a:rPr>
              <a:t>Нарушения сна.</a:t>
            </a:r>
          </a:p>
          <a:p>
            <a:pPr marL="342900" lvl="0" indent="-342900" fontAlgn="t">
              <a:buFont typeface="Arial" panose="020B0604020202020204" pitchFamily="34" charset="0"/>
              <a:buChar char="•"/>
            </a:pPr>
            <a:r>
              <a:rPr lang="ru-RU" sz="3200" dirty="0" smtClean="0">
                <a:latin typeface="Times New Roman" panose="02020603050405020304" pitchFamily="18" charset="0"/>
                <a:cs typeface="Times New Roman" panose="02020603050405020304" pitchFamily="18" charset="0"/>
              </a:rPr>
              <a:t>Когнитивная </a:t>
            </a:r>
            <a:r>
              <a:rPr lang="ru-RU" sz="3200" dirty="0">
                <a:latin typeface="Times New Roman" panose="02020603050405020304" pitchFamily="18" charset="0"/>
                <a:cs typeface="Times New Roman" panose="02020603050405020304" pitchFamily="18" charset="0"/>
              </a:rPr>
              <a:t>негибкость, или ригидность.</a:t>
            </a:r>
          </a:p>
          <a:p>
            <a:pPr marL="342900" lvl="0" indent="-342900" fontAlgn="t">
              <a:buFont typeface="Arial" panose="020B0604020202020204" pitchFamily="34" charset="0"/>
              <a:buChar char="•"/>
            </a:pPr>
            <a:r>
              <a:rPr lang="ru-RU" sz="3200" dirty="0" smtClean="0">
                <a:latin typeface="Times New Roman" panose="02020603050405020304" pitchFamily="18" charset="0"/>
                <a:cs typeface="Times New Roman" panose="02020603050405020304" pitchFamily="18" charset="0"/>
              </a:rPr>
              <a:t>Низкий </a:t>
            </a:r>
            <a:r>
              <a:rPr lang="ru-RU" sz="3200" dirty="0">
                <a:latin typeface="Times New Roman" panose="02020603050405020304" pitchFamily="18" charset="0"/>
                <a:cs typeface="Times New Roman" panose="02020603050405020304" pitchFamily="18" charset="0"/>
              </a:rPr>
              <a:t>коэффициент интеллекта.</a:t>
            </a:r>
          </a:p>
          <a:p>
            <a:pPr marL="342900" lvl="0" indent="-342900" fontAlgn="t">
              <a:buFont typeface="Arial" panose="020B0604020202020204" pitchFamily="34" charset="0"/>
              <a:buChar char="•"/>
            </a:pPr>
            <a:r>
              <a:rPr lang="ru-RU" sz="3200" dirty="0" smtClean="0">
                <a:latin typeface="Times New Roman" panose="02020603050405020304" pitchFamily="18" charset="0"/>
                <a:cs typeface="Times New Roman" panose="02020603050405020304" pitchFamily="18" charset="0"/>
              </a:rPr>
              <a:t>Повышенная </a:t>
            </a:r>
            <a:r>
              <a:rPr lang="ru-RU" sz="3200" dirty="0">
                <a:latin typeface="Times New Roman" panose="02020603050405020304" pitchFamily="18" charset="0"/>
                <a:cs typeface="Times New Roman" panose="02020603050405020304" pitchFamily="18" charset="0"/>
              </a:rPr>
              <a:t>тревожность.</a:t>
            </a:r>
          </a:p>
          <a:p>
            <a:pPr rtl="0"/>
            <a:endParaRPr lang="ru-RU" dirty="0"/>
          </a:p>
        </p:txBody>
      </p:sp>
      <p:pic>
        <p:nvPicPr>
          <p:cNvPr id="4" name="Рисунок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661" r="26661"/>
          <a:stretch>
            <a:fillRect/>
          </a:stretch>
        </p:blipFill>
        <p:spPr/>
      </p:pic>
    </p:spTree>
    <p:extLst>
      <p:ext uri="{BB962C8B-B14F-4D97-AF65-F5344CB8AC3E}">
        <p14:creationId xmlns:p14="http://schemas.microsoft.com/office/powerpoint/2010/main" val="859909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987" y="914400"/>
            <a:ext cx="6902245" cy="5029200"/>
          </a:xfrm>
        </p:spPr>
        <p:txBody>
          <a:bodyPr/>
          <a:lstStyle/>
          <a:p>
            <a:pPr algn="ctr"/>
            <a:r>
              <a:rPr lang="ru-RU" b="1" dirty="0"/>
              <a:t>Как бороться с агрессией у детей с </a:t>
            </a:r>
            <a:r>
              <a:rPr lang="ru-RU" b="1" dirty="0" smtClean="0"/>
              <a:t>РАС?</a:t>
            </a:r>
            <a:endParaRPr lang="ru-RU" dirty="0"/>
          </a:p>
        </p:txBody>
      </p:sp>
      <p:pic>
        <p:nvPicPr>
          <p:cNvPr id="4" name="Рисунок 3"/>
          <p:cNvPicPr>
            <a:picLocks noGrp="1" noChangeAspect="1"/>
          </p:cNvPicPr>
          <p:nvPr>
            <p:ph type="pic" idx="1"/>
          </p:nvPr>
        </p:nvPicPr>
        <p:blipFill>
          <a:blip r:embed="rId2">
            <a:extLst>
              <a:ext uri="{28A0092B-C50C-407E-A947-70E740481C1C}">
                <a14:useLocalDpi xmlns:a14="http://schemas.microsoft.com/office/drawing/2010/main" val="0"/>
              </a:ext>
            </a:extLst>
          </a:blip>
          <a:srcRect l="29821" r="29821"/>
          <a:stretch>
            <a:fillRect/>
          </a:stretch>
        </p:blipFill>
        <p:spPr/>
      </p:pic>
    </p:spTree>
    <p:extLst>
      <p:ext uri="{BB962C8B-B14F-4D97-AF65-F5344CB8AC3E}">
        <p14:creationId xmlns:p14="http://schemas.microsoft.com/office/powerpoint/2010/main" val="279059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304800" y="403123"/>
            <a:ext cx="11267767" cy="6184490"/>
          </a:xfrm>
        </p:spPr>
        <p:txBody>
          <a:bodyPr>
            <a:normAutofit fontScale="92500" lnSpcReduction="20000"/>
          </a:bodyPr>
          <a:lstStyle/>
          <a:p>
            <a:pPr lvl="0" fontAlgn="t"/>
            <a:r>
              <a:rPr lang="ru-RU" b="1" dirty="0">
                <a:latin typeface="Times New Roman" panose="02020603050405020304" pitchFamily="18" charset="0"/>
                <a:cs typeface="Times New Roman" panose="02020603050405020304" pitchFamily="18" charset="0"/>
              </a:rPr>
              <a:t>Сохраняйте спокойствие.</a:t>
            </a:r>
            <a:endParaRPr lang="ru-RU" dirty="0">
              <a:latin typeface="Times New Roman" panose="02020603050405020304" pitchFamily="18" charset="0"/>
              <a:cs typeface="Times New Roman" panose="02020603050405020304" pitchFamily="18" charset="0"/>
            </a:endParaRPr>
          </a:p>
          <a:p>
            <a:pPr marL="0" indent="0" fontAlgn="t">
              <a:buNone/>
            </a:pPr>
            <a:r>
              <a:rPr lang="ru-RU" dirty="0">
                <a:latin typeface="Times New Roman" panose="02020603050405020304" pitchFamily="18" charset="0"/>
                <a:cs typeface="Times New Roman" panose="02020603050405020304" pitchFamily="18" charset="0"/>
              </a:rPr>
              <a:t>Это первое и самое главное. Чаще всего агрессия возникает из-за того, что у ребёнка накопилось психоэмоциональное напряжение, которое он не знает, как выразить. Контролируя свои реакции и оставаясь спокойными, безмолвными, вы не добавите «масла в огонь».</a:t>
            </a:r>
          </a:p>
          <a:p>
            <a:pPr lvl="0" fontAlgn="t"/>
            <a:r>
              <a:rPr lang="ru-RU" b="1" dirty="0">
                <a:latin typeface="Times New Roman" panose="02020603050405020304" pitchFamily="18" charset="0"/>
                <a:cs typeface="Times New Roman" panose="02020603050405020304" pitchFamily="18" charset="0"/>
              </a:rPr>
              <a:t>Тщательно взвешивайте слова и следите за тоном.</a:t>
            </a:r>
            <a:endParaRPr lang="ru-RU" dirty="0">
              <a:latin typeface="Times New Roman" panose="02020603050405020304" pitchFamily="18" charset="0"/>
              <a:cs typeface="Times New Roman" panose="02020603050405020304" pitchFamily="18" charset="0"/>
            </a:endParaRPr>
          </a:p>
          <a:p>
            <a:pPr marL="0" indent="0" fontAlgn="t">
              <a:buNone/>
            </a:pPr>
            <a:r>
              <a:rPr lang="ru-RU" dirty="0">
                <a:latin typeface="Times New Roman" panose="02020603050405020304" pitchFamily="18" charset="0"/>
                <a:cs typeface="Times New Roman" panose="02020603050405020304" pitchFamily="18" charset="0"/>
              </a:rPr>
              <a:t>Во время вспышки гнева ребёнок с РАС, как и любой человек без нарушений психического развития, испытывает сильный стресс. И ему вдвойне трудно воспринимать то, что говорит кто-то другой. Во-первых, его ослепляют собственные эмоции и потребность в самовыражении. Во-вторых, имеются физиологические затруднения с пониманием чужой речи. Поэтому, если вы хотите успокоить ребёнка, не говорите много. Выбирайте короткие фразы и слова, к примеру: «Присядь», «Дыши», «Подойди сюда». Произносите их мягко, не повышайте голос.</a:t>
            </a:r>
          </a:p>
          <a:p>
            <a:pPr lvl="0" fontAlgn="t"/>
            <a:r>
              <a:rPr lang="ru-RU" b="1" dirty="0">
                <a:latin typeface="Times New Roman" panose="02020603050405020304" pitchFamily="18" charset="0"/>
                <a:cs typeface="Times New Roman" panose="02020603050405020304" pitchFamily="18" charset="0"/>
              </a:rPr>
              <a:t>Выделите ребёнку тихое, защищённое место.</a:t>
            </a:r>
            <a:endParaRPr lang="ru-RU" dirty="0">
              <a:latin typeface="Times New Roman" panose="02020603050405020304" pitchFamily="18" charset="0"/>
              <a:cs typeface="Times New Roman" panose="02020603050405020304" pitchFamily="18" charset="0"/>
            </a:endParaRPr>
          </a:p>
          <a:p>
            <a:pPr marL="0" indent="0" fontAlgn="t">
              <a:buNone/>
            </a:pPr>
            <a:r>
              <a:rPr lang="ru-RU" dirty="0">
                <a:latin typeface="Times New Roman" panose="02020603050405020304" pitchFamily="18" charset="0"/>
                <a:cs typeface="Times New Roman" panose="02020603050405020304" pitchFamily="18" charset="0"/>
              </a:rPr>
              <a:t>В целях всеобщей безопасности убедитесь, что в момент агрессии ребёнок не находится рядом с чем-либо, что может нанести вред жизни и здоровью – легко бьющимися, колюще-режущими, тупыми и твёрдыми предметами. Заранее определите спокойное, закрытое пространство, куда можно отвести ребёнка. Например, дома это может быть палатка-</a:t>
            </a:r>
            <a:r>
              <a:rPr lang="ru-RU" dirty="0" err="1">
                <a:latin typeface="Times New Roman" panose="02020603050405020304" pitchFamily="18" charset="0"/>
                <a:cs typeface="Times New Roman" panose="02020603050405020304" pitchFamily="18" charset="0"/>
              </a:rPr>
              <a:t>типи</a:t>
            </a:r>
            <a:r>
              <a:rPr lang="ru-RU" dirty="0">
                <a:latin typeface="Times New Roman" panose="02020603050405020304" pitchFamily="18" charset="0"/>
                <a:cs typeface="Times New Roman" panose="02020603050405020304" pitchFamily="18" charset="0"/>
              </a:rPr>
              <a:t>, шалаш, специально оборудованный застеклённый балкон. Будьте готовы к тому, что вам потребуется попросить всех окружающих людей выйти из комнаты или отойти на расстояние, если вы находитесь в общественном месте.</a:t>
            </a:r>
          </a:p>
          <a:p>
            <a:pPr marL="0" indent="0" fontAlgn="t">
              <a:buNone/>
            </a:pPr>
            <a:r>
              <a:rPr lang="ru-RU" dirty="0">
                <a:latin typeface="Times New Roman" panose="02020603050405020304" pitchFamily="18" charset="0"/>
                <a:cs typeface="Times New Roman" panose="02020603050405020304" pitchFamily="18" charset="0"/>
              </a:rPr>
              <a:t>Если физическая активность успокаивает вашего ребёнка, предоставьте ему место для занятий спортом, ходьбы, прыжков и подвижных игр.</a:t>
            </a:r>
          </a:p>
          <a:p>
            <a:pPr lvl="0" fontAlgn="t"/>
            <a:r>
              <a:rPr lang="ru-RU" b="1" dirty="0">
                <a:latin typeface="Times New Roman" panose="02020603050405020304" pitchFamily="18" charset="0"/>
                <a:cs typeface="Times New Roman" panose="02020603050405020304" pitchFamily="18" charset="0"/>
              </a:rPr>
              <a:t>Держите под рукой визуальные подсказки.</a:t>
            </a:r>
            <a:endParaRPr lang="ru-RU" dirty="0">
              <a:latin typeface="Times New Roman" panose="02020603050405020304" pitchFamily="18" charset="0"/>
              <a:cs typeface="Times New Roman" panose="02020603050405020304" pitchFamily="18" charset="0"/>
            </a:endParaRPr>
          </a:p>
          <a:p>
            <a:pPr marL="0" indent="0" fontAlgn="t">
              <a:buNone/>
            </a:pPr>
            <a:r>
              <a:rPr lang="ru-RU" dirty="0">
                <a:latin typeface="Times New Roman" panose="02020603050405020304" pitchFamily="18" charset="0"/>
                <a:cs typeface="Times New Roman" panose="02020603050405020304" pitchFamily="18" charset="0"/>
              </a:rPr>
              <a:t>Вы можете помочь ребёнку успокоиться, применяя методики заземления, дыхания, метафорического переноса в тихое, уединённое место. Найдите то, что будет эффективно для вашего сына или дочери. Распечатайте цветные, красочные картинки с визуальными подсказками, чтобы ребёнок вспоминал, что следует делать во время приступов агрессии.</a:t>
            </a:r>
          </a:p>
          <a:p>
            <a:endParaRPr lang="ru-RU" dirty="0"/>
          </a:p>
        </p:txBody>
      </p:sp>
    </p:spTree>
    <p:extLst>
      <p:ext uri="{BB962C8B-B14F-4D97-AF65-F5344CB8AC3E}">
        <p14:creationId xmlns:p14="http://schemas.microsoft.com/office/powerpoint/2010/main" val="53780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987" y="993058"/>
            <a:ext cx="6902245" cy="4950542"/>
          </a:xfrm>
        </p:spPr>
        <p:txBody>
          <a:bodyPr/>
          <a:lstStyle/>
          <a:p>
            <a:pPr algn="ctr"/>
            <a:r>
              <a:rPr lang="ru-RU" b="1" dirty="0"/>
              <a:t>Как бороться с </a:t>
            </a:r>
            <a:r>
              <a:rPr lang="ru-RU" b="1" dirty="0" err="1"/>
              <a:t>аутоагрессией</a:t>
            </a:r>
            <a:r>
              <a:rPr lang="ru-RU" b="1" dirty="0"/>
              <a:t> у ребёнка с РАС?</a:t>
            </a:r>
            <a:br>
              <a:rPr lang="ru-RU" b="1" dirty="0"/>
            </a:br>
            <a:endParaRPr lang="ru-RU" dirty="0"/>
          </a:p>
        </p:txBody>
      </p:sp>
      <p:pic>
        <p:nvPicPr>
          <p:cNvPr id="4" name="Рисунок 3"/>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50922" t="2496" r="680" b="-2496"/>
          <a:stretch/>
        </p:blipFill>
        <p:spPr/>
      </p:pic>
    </p:spTree>
    <p:extLst>
      <p:ext uri="{BB962C8B-B14F-4D97-AF65-F5344CB8AC3E}">
        <p14:creationId xmlns:p14="http://schemas.microsoft.com/office/powerpoint/2010/main" val="33974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A4B0F3C-5228-C9FB-1212-1D4894C80B46}"/>
              </a:ext>
            </a:extLst>
          </p:cNvPr>
          <p:cNvSpPr>
            <a:spLocks noGrp="1"/>
          </p:cNvSpPr>
          <p:nvPr>
            <p:ph sz="quarter" idx="13"/>
          </p:nvPr>
        </p:nvSpPr>
        <p:spPr>
          <a:xfrm>
            <a:off x="226142" y="265472"/>
            <a:ext cx="11965858" cy="6592528"/>
          </a:xfrm>
        </p:spPr>
        <p:txBody>
          <a:bodyPr rtlCol="0">
            <a:normAutofit fontScale="92500" lnSpcReduction="10000"/>
          </a:bodyPr>
          <a:lstStyle>
            <a:defPPr>
              <a:defRPr lang="ru-RU"/>
            </a:defPPr>
          </a:lstStyle>
          <a:p>
            <a:pPr lvl="0" fontAlgn="t"/>
            <a:r>
              <a:rPr lang="ru-RU" b="1" dirty="0">
                <a:latin typeface="Times New Roman" panose="02020603050405020304" pitchFamily="18" charset="0"/>
                <a:cs typeface="Times New Roman" panose="02020603050405020304" pitchFamily="18" charset="0"/>
              </a:rPr>
              <a:t>Трудно переходить от одного вида деятельности к другому.</a:t>
            </a:r>
            <a:endParaRPr lang="ru-RU" dirty="0">
              <a:latin typeface="Times New Roman" panose="02020603050405020304" pitchFamily="18" charset="0"/>
              <a:cs typeface="Times New Roman" panose="02020603050405020304" pitchFamily="18" charset="0"/>
            </a:endParaRPr>
          </a:p>
          <a:p>
            <a:pPr marL="0" indent="0" fontAlgn="t">
              <a:buNone/>
            </a:pPr>
            <a:r>
              <a:rPr lang="ru-RU" b="1" dirty="0" smtClean="0">
                <a:latin typeface="Times New Roman" panose="02020603050405020304" pitchFamily="18" charset="0"/>
                <a:cs typeface="Times New Roman" panose="02020603050405020304" pitchFamily="18" charset="0"/>
              </a:rPr>
              <a:t>Помочь </a:t>
            </a:r>
            <a:r>
              <a:rPr lang="ru-RU" b="1" dirty="0">
                <a:latin typeface="Times New Roman" panose="02020603050405020304" pitchFamily="18" charset="0"/>
                <a:cs typeface="Times New Roman" panose="02020603050405020304" pitchFamily="18" charset="0"/>
              </a:rPr>
              <a:t>можно следующим образом:</a:t>
            </a:r>
            <a:r>
              <a:rPr lang="ru-RU" dirty="0">
                <a:latin typeface="Times New Roman" panose="02020603050405020304" pitchFamily="18" charset="0"/>
                <a:cs typeface="Times New Roman" panose="02020603050405020304" pitchFamily="18" charset="0"/>
              </a:rPr>
              <a:t> предупредите ребёнка, что ужин будет готов, минут за 5-10 до подачи на стол. Попросите плавно завершить свою игру или занятие, убрать вещи, помыть руки, прийти на кухню и приступить к ужину. Для наглядности покажите картинки действий в правильной последовательности. Это даст чёткое понимание, что нужно выполнить, и позволит закончить свои дела.</a:t>
            </a:r>
          </a:p>
          <a:p>
            <a:pPr lvl="0" fontAlgn="t"/>
            <a:r>
              <a:rPr lang="ru-RU" b="1" dirty="0">
                <a:latin typeface="Times New Roman" panose="02020603050405020304" pitchFamily="18" charset="0"/>
                <a:cs typeface="Times New Roman" panose="02020603050405020304" pitchFamily="18" charset="0"/>
              </a:rPr>
              <a:t>Хочет заняться чем-то другим.</a:t>
            </a:r>
            <a:endParaRPr lang="ru-RU" dirty="0">
              <a:latin typeface="Times New Roman" panose="02020603050405020304" pitchFamily="18" charset="0"/>
              <a:cs typeface="Times New Roman" panose="02020603050405020304" pitchFamily="18" charset="0"/>
            </a:endParaRPr>
          </a:p>
          <a:p>
            <a:pPr marL="0" indent="0" fontAlgn="t">
              <a:buNone/>
            </a:pPr>
            <a:r>
              <a:rPr lang="ru-RU" dirty="0">
                <a:latin typeface="Times New Roman" panose="02020603050405020304" pitchFamily="18" charset="0"/>
                <a:cs typeface="Times New Roman" panose="02020603050405020304" pitchFamily="18" charset="0"/>
              </a:rPr>
              <a:t>Если ваш ребёнок 10 минут успешно собирал головоломку и вдруг начал дёргать себя за волосы, возможно, он пытается дать понять, что хочет сменить вид деятельности. Предложите другое занятие, или попробуйте узнать, чего хотелось бы ребёнку, через визуальные подсказки.</a:t>
            </a:r>
          </a:p>
          <a:p>
            <a:pPr lvl="0" fontAlgn="t"/>
            <a:r>
              <a:rPr lang="ru-RU" b="1" dirty="0">
                <a:latin typeface="Times New Roman" panose="02020603050405020304" pitchFamily="18" charset="0"/>
                <a:cs typeface="Times New Roman" panose="02020603050405020304" pitchFamily="18" charset="0"/>
              </a:rPr>
              <a:t>Требует, чтобы вы уделили ему внимание.</a:t>
            </a:r>
            <a:endParaRPr lang="ru-RU" dirty="0">
              <a:latin typeface="Times New Roman" panose="02020603050405020304" pitchFamily="18" charset="0"/>
              <a:cs typeface="Times New Roman" panose="02020603050405020304" pitchFamily="18" charset="0"/>
            </a:endParaRPr>
          </a:p>
          <a:p>
            <a:pPr marL="0" indent="0" fontAlgn="t">
              <a:buNone/>
            </a:pPr>
            <a:r>
              <a:rPr lang="ru-RU" dirty="0">
                <a:latin typeface="Times New Roman" panose="02020603050405020304" pitchFamily="18" charset="0"/>
                <a:cs typeface="Times New Roman" panose="02020603050405020304" pitchFamily="18" charset="0"/>
              </a:rPr>
              <a:t>Ребёнок может ударить себя, если хочет, чтобы вы на него посмотрели или поговорили с ним. Чтобы прекратить такое поведение, научите сына или дочь привлекать к себе внимание другими способами, например, обращаясь к вам через речь, трогая за руку или показывая карточку с изображением.</a:t>
            </a:r>
          </a:p>
          <a:p>
            <a:pPr lvl="0" fontAlgn="t"/>
            <a:r>
              <a:rPr lang="ru-RU" b="1" dirty="0">
                <a:latin typeface="Times New Roman" panose="02020603050405020304" pitchFamily="18" charset="0"/>
                <a:cs typeface="Times New Roman" panose="02020603050405020304" pitchFamily="18" charset="0"/>
              </a:rPr>
              <a:t>Ребёнок расстроен, разочарован и нуждается в помощи.</a:t>
            </a:r>
            <a:endParaRPr lang="ru-RU" dirty="0">
              <a:latin typeface="Times New Roman" panose="02020603050405020304" pitchFamily="18" charset="0"/>
              <a:cs typeface="Times New Roman" panose="02020603050405020304" pitchFamily="18" charset="0"/>
            </a:endParaRPr>
          </a:p>
          <a:p>
            <a:pPr marL="0" indent="0" fontAlgn="t">
              <a:buNone/>
            </a:pPr>
            <a:r>
              <a:rPr lang="ru-RU" dirty="0">
                <a:latin typeface="Times New Roman" panose="02020603050405020304" pitchFamily="18" charset="0"/>
                <a:cs typeface="Times New Roman" panose="02020603050405020304" pitchFamily="18" charset="0"/>
              </a:rPr>
              <a:t>Если у игрушки отвалилась какая-либо часть, ребёнок может начать кричать, царапать лицо, руки или ноги, кусать себя. Помочь в моменте может починка игрушки. Предупредить такое поведение поможет многократное мягкое повторение, что выражать свои эмоции, в том числе, грусть, отчаяние, обиду, злость, нужно другими способами: словами, картинками, объятиями, просьбами о помощи, уединением в защищённых местах.</a:t>
            </a:r>
          </a:p>
          <a:p>
            <a:pPr marL="0" indent="0" rtl="0">
              <a:buNone/>
            </a:pPr>
            <a:endParaRPr lang="ru-RU" dirty="0"/>
          </a:p>
        </p:txBody>
      </p:sp>
    </p:spTree>
    <p:extLst>
      <p:ext uri="{BB962C8B-B14F-4D97-AF65-F5344CB8AC3E}">
        <p14:creationId xmlns:p14="http://schemas.microsoft.com/office/powerpoint/2010/main" val="4132147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D5DC0028-4150-0F89-E59C-F563C67F6CFD}"/>
              </a:ext>
            </a:extLst>
          </p:cNvPr>
          <p:cNvSpPr>
            <a:spLocks noGrp="1"/>
          </p:cNvSpPr>
          <p:nvPr>
            <p:ph type="ctrTitle"/>
          </p:nvPr>
        </p:nvSpPr>
        <p:spPr>
          <a:xfrm>
            <a:off x="2015614" y="1563329"/>
            <a:ext cx="8721212" cy="2679290"/>
          </a:xfrm>
        </p:spPr>
        <p:txBody>
          <a:bodyPr rtlCol="0"/>
          <a:lstStyle>
            <a:defPPr>
              <a:defRPr lang="ru-RU"/>
            </a:defPPr>
          </a:lstStyle>
          <a:p>
            <a:r>
              <a:rPr lang="ru-RU" sz="6000" b="1" dirty="0"/>
              <a:t>К</a:t>
            </a:r>
            <a:r>
              <a:rPr lang="ru-RU" sz="6000" b="1" dirty="0" smtClean="0"/>
              <a:t>ак </a:t>
            </a:r>
            <a:r>
              <a:rPr lang="ru-RU" sz="6000" b="1" dirty="0"/>
              <a:t>реагировать на агрессию у детей с </a:t>
            </a:r>
            <a:r>
              <a:rPr lang="ru-RU" sz="6000" b="1" dirty="0" smtClean="0"/>
              <a:t>РАС?</a:t>
            </a:r>
            <a:endParaRPr lang="ru-RU" sz="6000" dirty="0"/>
          </a:p>
        </p:txBody>
      </p:sp>
      <p:pic>
        <p:nvPicPr>
          <p:cNvPr id="3" name="Рисунок 2"/>
          <p:cNvPicPr>
            <a:picLocks noChangeAspect="1"/>
          </p:cNvPicPr>
          <p:nvPr/>
        </p:nvPicPr>
        <p:blipFill>
          <a:blip r:embed="rId3"/>
          <a:stretch>
            <a:fillRect/>
          </a:stretch>
        </p:blipFill>
        <p:spPr>
          <a:xfrm>
            <a:off x="4896464" y="3920613"/>
            <a:ext cx="2821858" cy="2821858"/>
          </a:xfrm>
          <a:prstGeom prst="rect">
            <a:avLst/>
          </a:prstGeom>
        </p:spPr>
      </p:pic>
    </p:spTree>
    <p:extLst>
      <p:ext uri="{BB962C8B-B14F-4D97-AF65-F5344CB8AC3E}">
        <p14:creationId xmlns:p14="http://schemas.microsoft.com/office/powerpoint/2010/main" val="2188828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a:extLst>
              <a:ext uri="{FF2B5EF4-FFF2-40B4-BE49-F238E27FC236}">
                <a16:creationId xmlns:a16="http://schemas.microsoft.com/office/drawing/2014/main" id="{4E4F88F8-17E5-45E3-77B1-77FACD99FF63}"/>
              </a:ext>
            </a:extLst>
          </p:cNvPr>
          <p:cNvSpPr>
            <a:spLocks noGrp="1"/>
          </p:cNvSpPr>
          <p:nvPr>
            <p:ph type="title"/>
          </p:nvPr>
        </p:nvSpPr>
        <p:spPr>
          <a:xfrm>
            <a:off x="265471" y="471948"/>
            <a:ext cx="11425084" cy="6194323"/>
          </a:xfrm>
        </p:spPr>
        <p:txBody>
          <a:bodyPr rtlCol="0"/>
          <a:lstStyle>
            <a:defPPr>
              <a:defRPr lang="ru-RU"/>
            </a:defPPr>
          </a:lstStyle>
          <a:p>
            <a:pPr lvl="0" algn="ctr" fontAlgn="t"/>
            <a:r>
              <a:rPr lang="ru-RU" sz="2800" dirty="0" smtClean="0"/>
              <a:t>- старайтесь </a:t>
            </a:r>
            <a:r>
              <a:rPr lang="ru-RU" sz="2800" dirty="0"/>
              <a:t>не допускать вспышек агрессии и избегайте ситуаций, которые их провоцируют</a:t>
            </a:r>
            <a:r>
              <a:rPr lang="ru-RU" sz="2800" dirty="0" smtClean="0"/>
              <a:t>;</a:t>
            </a:r>
            <a:br>
              <a:rPr lang="ru-RU" sz="2800" dirty="0" smtClean="0"/>
            </a:br>
            <a:r>
              <a:rPr lang="ru-RU" sz="2800" dirty="0"/>
              <a:t/>
            </a:r>
            <a:br>
              <a:rPr lang="ru-RU" sz="2800" dirty="0"/>
            </a:br>
            <a:r>
              <a:rPr lang="ru-RU" sz="2800" dirty="0" smtClean="0"/>
              <a:t>- научите </a:t>
            </a:r>
            <a:r>
              <a:rPr lang="ru-RU" sz="2800" dirty="0"/>
              <a:t>ребёнка выражать потребности и эмоции позитивным, доброжелательным способом</a:t>
            </a:r>
            <a:r>
              <a:rPr lang="ru-RU" sz="2800" dirty="0" smtClean="0"/>
              <a:t>;</a:t>
            </a:r>
            <a:br>
              <a:rPr lang="ru-RU" sz="2800" dirty="0" smtClean="0"/>
            </a:br>
            <a:r>
              <a:rPr lang="ru-RU" sz="2800" dirty="0"/>
              <a:t/>
            </a:r>
            <a:br>
              <a:rPr lang="ru-RU" sz="2800" dirty="0"/>
            </a:br>
            <a:r>
              <a:rPr lang="ru-RU" sz="2800" dirty="0" smtClean="0"/>
              <a:t>- игнорируйте </a:t>
            </a:r>
            <a:r>
              <a:rPr lang="ru-RU" sz="2800" dirty="0"/>
              <a:t>приступы </a:t>
            </a:r>
            <a:r>
              <a:rPr lang="ru-RU" sz="2800" dirty="0" err="1"/>
              <a:t>аутоагрессии</a:t>
            </a:r>
            <a:r>
              <a:rPr lang="ru-RU" sz="2800" dirty="0"/>
              <a:t> в плане эмоциональной </a:t>
            </a:r>
            <a:r>
              <a:rPr lang="ru-RU" sz="2800" dirty="0" err="1"/>
              <a:t>вовлечённости</a:t>
            </a:r>
            <a:r>
              <a:rPr lang="ru-RU" sz="2800" dirty="0"/>
              <a:t>, не показывайте ребёнку, что вас это пугает, оставайтесь визуально холодны и собраны, действуйте исключительно по ситуации</a:t>
            </a:r>
            <a:r>
              <a:rPr lang="ru-RU" sz="2800" dirty="0" smtClean="0"/>
              <a:t>;</a:t>
            </a:r>
            <a:br>
              <a:rPr lang="ru-RU" sz="2800" dirty="0" smtClean="0"/>
            </a:br>
            <a:r>
              <a:rPr lang="ru-RU" sz="2800" dirty="0"/>
              <a:t/>
            </a:r>
            <a:br>
              <a:rPr lang="ru-RU" sz="2800" dirty="0"/>
            </a:br>
            <a:r>
              <a:rPr lang="ru-RU" sz="2800" dirty="0" smtClean="0"/>
              <a:t>- наоборот</a:t>
            </a:r>
            <a:r>
              <a:rPr lang="ru-RU" sz="2800" dirty="0"/>
              <a:t>, поощряйте ребёнка, когда он выражает свои чувства правильно</a:t>
            </a:r>
            <a:r>
              <a:rPr lang="ru-RU" sz="2800" dirty="0" smtClean="0"/>
              <a:t>.</a:t>
            </a:r>
            <a:br>
              <a:rPr lang="ru-RU" sz="2800" dirty="0" smtClean="0"/>
            </a:br>
            <a:r>
              <a:rPr lang="ru-RU" sz="2800" dirty="0"/>
              <a:t/>
            </a:r>
            <a:br>
              <a:rPr lang="ru-RU" sz="2800" dirty="0"/>
            </a:br>
            <a:r>
              <a:rPr lang="ru-RU" sz="2800" b="1" dirty="0"/>
              <a:t>Обратитесь за помощью к специалистам</a:t>
            </a:r>
            <a:r>
              <a:rPr lang="ru-RU" b="1" dirty="0"/>
              <a:t/>
            </a:r>
            <a:br>
              <a:rPr lang="ru-RU" b="1" dirty="0"/>
            </a:br>
            <a:endParaRPr lang="ru-RU" dirty="0"/>
          </a:p>
        </p:txBody>
      </p:sp>
    </p:spTree>
    <p:extLst>
      <p:ext uri="{BB962C8B-B14F-4D97-AF65-F5344CB8AC3E}">
        <p14:creationId xmlns:p14="http://schemas.microsoft.com/office/powerpoint/2010/main" val="3064996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8945" y="2753031"/>
            <a:ext cx="6807247" cy="2290031"/>
          </a:xfrm>
        </p:spPr>
        <p:txBody>
          <a:bodyPr/>
          <a:lstStyle/>
          <a:p>
            <a:pPr algn="ctr"/>
            <a:r>
              <a:rPr lang="ru-RU" sz="8000" b="1" dirty="0" smtClean="0"/>
              <a:t>Агрессия у детей с СДВГ</a:t>
            </a:r>
            <a:endParaRPr lang="ru-RU" sz="8000" b="1" dirty="0"/>
          </a:p>
        </p:txBody>
      </p:sp>
      <p:pic>
        <p:nvPicPr>
          <p:cNvPr id="4" name="Рисунок 3"/>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7093" r="27093"/>
          <a:stretch>
            <a:fillRect/>
          </a:stretch>
        </p:blipFill>
        <p:spPr/>
      </p:pic>
    </p:spTree>
    <p:extLst>
      <p:ext uri="{BB962C8B-B14F-4D97-AF65-F5344CB8AC3E}">
        <p14:creationId xmlns:p14="http://schemas.microsoft.com/office/powerpoint/2010/main" val="67787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4129" y="914400"/>
            <a:ext cx="6833419" cy="5417574"/>
          </a:xfrm>
        </p:spPr>
        <p:txBody>
          <a:bodyPr/>
          <a:lstStyle/>
          <a:p>
            <a:r>
              <a:rPr lang="ru-RU" sz="2400" b="1" u="sng" dirty="0"/>
              <a:t>Синдром дефицита внимания (и </a:t>
            </a:r>
            <a:r>
              <a:rPr lang="ru-RU" sz="2400" b="1" u="sng" dirty="0" err="1"/>
              <a:t>гиперактивности</a:t>
            </a:r>
            <a:r>
              <a:rPr lang="ru-RU" sz="2400" b="1" u="sng" dirty="0"/>
              <a:t>) (СДВ(Г)) </a:t>
            </a:r>
            <a:r>
              <a:rPr lang="ru-RU" sz="2400" dirty="0"/>
              <a:t>обусловлен проявлением избыточной спонтанности в поведении — неконтролируемом переключении внимания и/или поведенческого контроля, вследствие чего у детей и подростков в поведении часто проявляются различные формы агрессии. Это явление исследователи относят к ювенильной неадаптивной агрессии, проявляющейся в детском и подростковом возрасте, часто нецеленаправленной и несистематизи­рованной.</a:t>
            </a:r>
            <a:endParaRPr lang="ru-RU" sz="2400" dirty="0"/>
          </a:p>
        </p:txBody>
      </p:sp>
      <p:pic>
        <p:nvPicPr>
          <p:cNvPr id="4" name="Рисунок 3"/>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49942" t="448" r="1580" b="-448"/>
          <a:stretch/>
        </p:blipFill>
        <p:spPr/>
      </p:pic>
    </p:spTree>
    <p:extLst>
      <p:ext uri="{BB962C8B-B14F-4D97-AF65-F5344CB8AC3E}">
        <p14:creationId xmlns:p14="http://schemas.microsoft.com/office/powerpoint/2010/main" val="3195438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8424" y="914400"/>
            <a:ext cx="9851924" cy="914400"/>
          </a:xfrm>
        </p:spPr>
        <p:txBody>
          <a:bodyPr/>
          <a:lstStyle/>
          <a:p>
            <a:pPr algn="ctr"/>
            <a:r>
              <a:rPr lang="ru-RU" sz="4000" b="1" dirty="0"/>
              <a:t>Причины проявления агрессии при </a:t>
            </a:r>
            <a:r>
              <a:rPr lang="ru-RU" sz="4000" b="1" dirty="0" smtClean="0"/>
              <a:t>СДВГ</a:t>
            </a:r>
            <a:r>
              <a:rPr lang="ru-RU" b="1" i="1" dirty="0"/>
              <a:t/>
            </a:r>
            <a:br>
              <a:rPr lang="ru-RU" b="1" i="1" dirty="0"/>
            </a:br>
            <a:endParaRPr lang="ru-RU" dirty="0"/>
          </a:p>
        </p:txBody>
      </p:sp>
      <p:sp>
        <p:nvSpPr>
          <p:cNvPr id="3" name="Объект 2"/>
          <p:cNvSpPr>
            <a:spLocks noGrp="1"/>
          </p:cNvSpPr>
          <p:nvPr>
            <p:ph sz="quarter" idx="10"/>
          </p:nvPr>
        </p:nvSpPr>
        <p:spPr>
          <a:xfrm>
            <a:off x="344128" y="1956620"/>
            <a:ext cx="10707330" cy="3677263"/>
          </a:xfrm>
        </p:spPr>
        <p:txBody>
          <a:bodyPr>
            <a:normAutofit lnSpcReduction="10000"/>
          </a:bodyPr>
          <a:lstStyle/>
          <a:p>
            <a:pPr marL="0" indent="0">
              <a:buNone/>
            </a:pPr>
            <a:r>
              <a:rPr lang="ru-RU" b="1" dirty="0"/>
              <a:t>Социальные перегрузки</a:t>
            </a:r>
            <a:r>
              <a:rPr lang="ru-RU" dirty="0"/>
              <a:t> — вынужденное общение с большим числом учащихся, а с 5 класса — и педагогов, приводят к истощению социального интеллекта, что сказывается на возрастающей частоте агрессивных проявлений у учащихся с СДВ(Г) к концу учебного дня, четверти, учебного года. </a:t>
            </a:r>
            <a:endParaRPr lang="ru-RU" dirty="0" smtClean="0"/>
          </a:p>
          <a:p>
            <a:pPr marL="0" indent="0">
              <a:buNone/>
            </a:pPr>
            <a:r>
              <a:rPr lang="ru-RU" b="1" dirty="0" smtClean="0"/>
              <a:t>Длительность </a:t>
            </a:r>
            <a:r>
              <a:rPr lang="ru-RU" b="1" dirty="0"/>
              <a:t>урока</a:t>
            </a:r>
            <a:r>
              <a:rPr lang="ru-RU" dirty="0"/>
              <a:t> является непосильной нагрузкой для внимания ученика с СДВ(Г), которое теряет свою сосредоточенность часто уже спустя 10—15 минут. Поэтому такой ребенок ищет всевозможные способы себя занять, часто тоже неадекватные учебной ситуации. Усталость, которую вызывает нагрузка на быстро истощаемое внимание, и общее снижение активности в результате </a:t>
            </a:r>
            <a:r>
              <a:rPr lang="ru-RU" dirty="0" err="1"/>
              <a:t>гиперактив­ных</a:t>
            </a:r>
            <a:r>
              <a:rPr lang="ru-RU" dirty="0"/>
              <a:t> проявлений часто приводят к тому, что ученик с СДВ(Г) ведет себя неадекватно и агрессивно в глазах окружающих: ему проще оттолкнуть одноклассника или прикрикнуть на него, чем объяснять, что он устал; проще кинуть тетрадь или учебник, чем объяснять учителю, почему он не может выполнять задание. </a:t>
            </a:r>
          </a:p>
          <a:p>
            <a:endParaRPr lang="ru-RU" dirty="0"/>
          </a:p>
        </p:txBody>
      </p:sp>
    </p:spTree>
    <p:extLst>
      <p:ext uri="{BB962C8B-B14F-4D97-AF65-F5344CB8AC3E}">
        <p14:creationId xmlns:p14="http://schemas.microsoft.com/office/powerpoint/2010/main" val="1938463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27205" y="2989006"/>
            <a:ext cx="6364795" cy="2240870"/>
          </a:xfrm>
        </p:spPr>
        <p:txBody>
          <a:bodyPr/>
          <a:lstStyle/>
          <a:p>
            <a:r>
              <a:rPr lang="ru-RU" b="1" dirty="0"/>
              <a:t>Формы проявления агрессии при </a:t>
            </a:r>
            <a:r>
              <a:rPr lang="ru-RU" b="1" dirty="0" smtClean="0"/>
              <a:t>СДВГ</a:t>
            </a:r>
            <a:r>
              <a:rPr lang="ru-RU" b="1" i="1" dirty="0"/>
              <a:t/>
            </a:r>
            <a:br>
              <a:rPr lang="ru-RU" b="1" i="1" dirty="0"/>
            </a:br>
            <a:endParaRPr lang="ru-RU" dirty="0"/>
          </a:p>
        </p:txBody>
      </p:sp>
      <p:pic>
        <p:nvPicPr>
          <p:cNvPr id="5" name="Рисунок 4"/>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50212" t="-779" r="6786" b="779"/>
          <a:stretch/>
        </p:blipFill>
        <p:spPr/>
      </p:pic>
    </p:spTree>
    <p:extLst>
      <p:ext uri="{BB962C8B-B14F-4D97-AF65-F5344CB8AC3E}">
        <p14:creationId xmlns:p14="http://schemas.microsoft.com/office/powerpoint/2010/main" val="4158946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0"/>
          </p:nvPr>
        </p:nvSpPr>
        <p:spPr>
          <a:xfrm>
            <a:off x="157315" y="265471"/>
            <a:ext cx="10923640" cy="6390968"/>
          </a:xfrm>
        </p:spPr>
        <p:txBody>
          <a:bodyPr>
            <a:normAutofit lnSpcReduction="10000"/>
          </a:bodyPr>
          <a:lstStyle/>
          <a:p>
            <a:r>
              <a:rPr lang="ru-RU" b="1" dirty="0"/>
              <a:t>Реактивная</a:t>
            </a:r>
            <a:r>
              <a:rPr lang="ru-RU" b="1" i="1" dirty="0"/>
              <a:t> агрессия</a:t>
            </a:r>
            <a:r>
              <a:rPr lang="ru-RU" dirty="0"/>
              <a:t> является импульсивно проявляющейся, нерегулярной, обладающей высокой степенью </a:t>
            </a:r>
            <a:r>
              <a:rPr lang="ru-RU" dirty="0" err="1"/>
              <a:t>аффективности</a:t>
            </a:r>
            <a:r>
              <a:rPr lang="ru-RU" dirty="0"/>
              <a:t>. Она также часто называется </a:t>
            </a:r>
            <a:r>
              <a:rPr lang="ru-RU" i="1" dirty="0"/>
              <a:t>импульсивной</a:t>
            </a:r>
            <a:r>
              <a:rPr lang="ru-RU" dirty="0"/>
              <a:t>, или спровоцированной, агрессией. Реактивная агрессия имеет защитное значение для организма человека, часто проявляясь в ответ на перегрузки нервной системы, общую </a:t>
            </a:r>
            <a:r>
              <a:rPr lang="ru-RU" dirty="0" err="1"/>
              <a:t>ослабленность</a:t>
            </a:r>
            <a:r>
              <a:rPr lang="ru-RU" dirty="0"/>
              <a:t> организма или возникающую внешнюю угрозу. </a:t>
            </a:r>
          </a:p>
          <a:p>
            <a:r>
              <a:rPr lang="ru-RU" b="1" i="1" dirty="0"/>
              <a:t>Активная</a:t>
            </a:r>
            <a:r>
              <a:rPr lang="ru-RU" b="1" dirty="0"/>
              <a:t>, или </a:t>
            </a:r>
            <a:r>
              <a:rPr lang="ru-RU" b="1" i="1" dirty="0" err="1"/>
              <a:t>проактивная</a:t>
            </a:r>
            <a:r>
              <a:rPr lang="ru-RU" b="1" dirty="0"/>
              <a:t>, агрессия</a:t>
            </a:r>
            <a:r>
              <a:rPr lang="ru-RU" dirty="0"/>
              <a:t> также называемая </a:t>
            </a:r>
            <a:r>
              <a:rPr lang="ru-RU" i="1" dirty="0"/>
              <a:t>инициативной</a:t>
            </a:r>
            <a:r>
              <a:rPr lang="ru-RU" dirty="0"/>
              <a:t>, характеризуется менее сильным возбуждением и большим вовлечением когнитивного компонента. Этот тип агрессии имеет плановое, преднамеренное поведенческое проявление. Именно осознанность и планомерность являются главными отличительными критериями активной агрессии. Хотя эти формы агрессии часто проявляются совместно, каждая из них имеет специфическое происхождение и встречае­мость в поведении детей и подростков с СДВ(Г).</a:t>
            </a:r>
          </a:p>
          <a:p>
            <a:r>
              <a:rPr lang="ru-RU" dirty="0"/>
              <a:t>Явное агрессивное поведение включает в себя проявления </a:t>
            </a:r>
            <a:r>
              <a:rPr lang="ru-RU" b="1" i="1" dirty="0"/>
              <a:t>физической</a:t>
            </a:r>
            <a:r>
              <a:rPr lang="ru-RU" b="1" dirty="0"/>
              <a:t> </a:t>
            </a:r>
            <a:r>
              <a:rPr lang="ru-RU" dirty="0"/>
              <a:t>агрессии: жестокость по отношению к другим, драки, физическое нападение на людей, причинение вреда собственному или чужому имуществу, применение оружия, — а также проявления </a:t>
            </a:r>
            <a:r>
              <a:rPr lang="ru-RU" i="1" dirty="0"/>
              <a:t>вербальной</a:t>
            </a:r>
            <a:r>
              <a:rPr lang="ru-RU" dirty="0"/>
              <a:t> агрессии: хвастовство, требование к себе повышенного внимания, угрозы, открытое непослушание дома и в школе, ревность, крики, упрямство, дразнение, излишняя шумность и чрезмерная болтливость. </a:t>
            </a:r>
          </a:p>
          <a:p>
            <a:r>
              <a:rPr lang="ru-RU" b="1" i="1" dirty="0"/>
              <a:t>Реляционная</a:t>
            </a:r>
            <a:r>
              <a:rPr lang="ru-RU" b="1" dirty="0"/>
              <a:t> агрессия</a:t>
            </a:r>
            <a:r>
              <a:rPr lang="ru-RU" dirty="0"/>
              <a:t> — одна из форм скрытой агрессии. Она подразумевает причинение вреда другому путем умышленного манипулирования и ухудшения его взаимоотношений с третьими лицами (например, сплетни, насмешки, оскорбления и т. п.). Такая агрессия часто выражается в оскорблениях и распространении ложных сведений о человеке.</a:t>
            </a:r>
          </a:p>
          <a:p>
            <a:endParaRPr lang="ru-RU" dirty="0"/>
          </a:p>
        </p:txBody>
      </p:sp>
    </p:spTree>
    <p:extLst>
      <p:ext uri="{BB962C8B-B14F-4D97-AF65-F5344CB8AC3E}">
        <p14:creationId xmlns:p14="http://schemas.microsoft.com/office/powerpoint/2010/main" val="2653657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8945" y="2753031"/>
            <a:ext cx="6807247" cy="2290031"/>
          </a:xfrm>
        </p:spPr>
        <p:txBody>
          <a:bodyPr/>
          <a:lstStyle/>
          <a:p>
            <a:pPr algn="ctr"/>
            <a:r>
              <a:rPr lang="ru-RU" sz="8000" b="1" dirty="0" smtClean="0"/>
              <a:t>Агрессия у детей с ЗПР</a:t>
            </a:r>
            <a:endParaRPr lang="ru-RU" sz="8000" b="1" dirty="0"/>
          </a:p>
        </p:txBody>
      </p:sp>
      <p:pic>
        <p:nvPicPr>
          <p:cNvPr id="4" name="Рисунок 3"/>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0872" r="30872"/>
          <a:stretch>
            <a:fillRect/>
          </a:stretch>
        </p:blipFill>
        <p:spPr/>
      </p:pic>
    </p:spTree>
    <p:extLst>
      <p:ext uri="{BB962C8B-B14F-4D97-AF65-F5344CB8AC3E}">
        <p14:creationId xmlns:p14="http://schemas.microsoft.com/office/powerpoint/2010/main" val="1185377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707924" y="1396181"/>
            <a:ext cx="5997676" cy="5083277"/>
          </a:xfrm>
        </p:spPr>
        <p:txBody>
          <a:bodyPr>
            <a:normAutofit/>
          </a:bodyPr>
          <a:lstStyle/>
          <a:p>
            <a:pPr marL="0" indent="0">
              <a:buNone/>
            </a:pPr>
            <a:r>
              <a:rPr lang="ru-RU" b="1" dirty="0" err="1" smtClean="0">
                <a:latin typeface="Times New Roman" panose="02020603050405020304" pitchFamily="18" charset="0"/>
                <a:cs typeface="Times New Roman" panose="02020603050405020304" pitchFamily="18" charset="0"/>
              </a:rPr>
              <a:t>Заде́ржка</a:t>
            </a:r>
            <a:r>
              <a:rPr lang="ru-RU" b="1" dirty="0" smtClean="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психи́ческого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разви́тия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(сокр. ЗПР) — нарушение нормального темпа психического развития, когда отдельные психические функции (память, внимание, мышление, эмоционально-волевая сфера) отстают в своём развитии от принятых психологических норм для данного возраста. ЗПР, как психолого-педагогический диагноз ставится только в дошкольном и младшем школьном возрасте, если к окончанию этого периода остаются признаки недоразвития психических функций, то речь идёт уже о конституциональном инфантилизме или об умственной отсталости</a:t>
            </a:r>
            <a:endParaRPr lang="ru-RU"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quarter" idx="12"/>
          </p:nvPr>
        </p:nvSpPr>
        <p:spPr>
          <a:xfrm>
            <a:off x="7769342" y="2340077"/>
            <a:ext cx="3822890" cy="2664542"/>
          </a:xfrm>
        </p:spPr>
        <p:txBody>
          <a:bodyPr>
            <a:normAutofit fontScale="70000" lnSpcReduction="20000"/>
          </a:bodyPr>
          <a:lstStyle/>
          <a:p>
            <a:pPr marL="342900" indent="-342900" algn="ctr">
              <a:buFont typeface="Arial" panose="020B0604020202020204" pitchFamily="34" charset="0"/>
              <a:buChar char="•"/>
            </a:pPr>
            <a:r>
              <a:rPr lang="ru-RU" sz="4500" dirty="0">
                <a:latin typeface="Times New Roman" panose="02020603050405020304" pitchFamily="18" charset="0"/>
                <a:cs typeface="Times New Roman" panose="02020603050405020304" pitchFamily="18" charset="0"/>
              </a:rPr>
              <a:t>Эмоции детей с ЗПР поверхностны и неустойчивы, вследствие чего дети внушаемы и склонны к подражанию.</a:t>
            </a:r>
          </a:p>
          <a:p>
            <a:endParaRPr lang="ru-RU" dirty="0"/>
          </a:p>
        </p:txBody>
      </p:sp>
    </p:spTree>
    <p:extLst>
      <p:ext uri="{BB962C8B-B14F-4D97-AF65-F5344CB8AC3E}">
        <p14:creationId xmlns:p14="http://schemas.microsoft.com/office/powerpoint/2010/main" val="71830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484" y="481780"/>
            <a:ext cx="11208774" cy="914400"/>
          </a:xfrm>
        </p:spPr>
        <p:txBody>
          <a:bodyPr/>
          <a:lstStyle/>
          <a:p>
            <a:pPr algn="ctr"/>
            <a:r>
              <a:rPr lang="ru-RU" sz="4000" b="1" dirty="0"/>
              <a:t>Типичные для детей с ЗПР особенности в эмоциональном </a:t>
            </a:r>
            <a:r>
              <a:rPr lang="ru-RU" sz="4000" b="1" dirty="0" smtClean="0"/>
              <a:t>развитии</a:t>
            </a:r>
            <a:endParaRPr lang="ru-RU" sz="4000" b="1" dirty="0"/>
          </a:p>
        </p:txBody>
      </p:sp>
      <p:sp>
        <p:nvSpPr>
          <p:cNvPr id="4" name="Объект 3"/>
          <p:cNvSpPr>
            <a:spLocks noGrp="1"/>
          </p:cNvSpPr>
          <p:nvPr>
            <p:ph sz="quarter" idx="13"/>
          </p:nvPr>
        </p:nvSpPr>
        <p:spPr>
          <a:xfrm>
            <a:off x="1406015" y="1809134"/>
            <a:ext cx="8986682" cy="4414685"/>
          </a:xfrm>
        </p:spPr>
        <p:txBody>
          <a:bodyPr>
            <a:noAutofit/>
          </a:bodyPr>
          <a:lstStyle/>
          <a:p>
            <a:pPr marL="0" indent="0">
              <a:buNone/>
            </a:pPr>
            <a:r>
              <a:rPr lang="ru-RU" sz="2800" dirty="0">
                <a:latin typeface="Times New Roman" panose="02020603050405020304" pitchFamily="18" charset="0"/>
                <a:cs typeface="Times New Roman" panose="02020603050405020304" pitchFamily="18" charset="0"/>
              </a:rPr>
              <a:t>1) неустойчивость эмоционально-волевой сферы, что проявляется в невозможности на длительное время сконцентрироваться на целенаправленной деятельности. Психологической причиной этого является низкий уровень произвольной психической активности;</a:t>
            </a:r>
          </a:p>
          <a:p>
            <a:pPr marL="0" indent="0">
              <a:buNone/>
            </a:pPr>
            <a:r>
              <a:rPr lang="ru-RU" sz="2800" dirty="0">
                <a:latin typeface="Times New Roman" panose="02020603050405020304" pitchFamily="18" charset="0"/>
                <a:cs typeface="Times New Roman" panose="02020603050405020304" pitchFamily="18" charset="0"/>
              </a:rPr>
              <a:t>2) проявление негативных характеристик кризисного развития, трудности в установлении коммуникативных контактов;</a:t>
            </a:r>
          </a:p>
          <a:p>
            <a:pPr marL="0" indent="0">
              <a:buNone/>
            </a:pPr>
            <a:r>
              <a:rPr lang="ru-RU" sz="2800" dirty="0">
                <a:latin typeface="Times New Roman" panose="02020603050405020304" pitchFamily="18" charset="0"/>
                <a:cs typeface="Times New Roman" panose="02020603050405020304" pitchFamily="18" charset="0"/>
              </a:rPr>
              <a:t>3) появление эмоциональных расстройств: дети испытывают страх, тревожность, склонны к аффективным действиям.</a:t>
            </a:r>
          </a:p>
          <a:p>
            <a:pPr marL="0" indent="0">
              <a:buNone/>
            </a:pPr>
            <a:endParaRPr lang="ru-RU" sz="2800" dirty="0"/>
          </a:p>
        </p:txBody>
      </p:sp>
    </p:spTree>
    <p:extLst>
      <p:ext uri="{BB962C8B-B14F-4D97-AF65-F5344CB8AC3E}">
        <p14:creationId xmlns:p14="http://schemas.microsoft.com/office/powerpoint/2010/main" val="1073386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55639"/>
            <a:ext cx="10360152" cy="1573161"/>
          </a:xfrm>
        </p:spPr>
        <p:txBody>
          <a:bodyPr/>
          <a:lstStyle/>
          <a:p>
            <a:pPr algn="ctr"/>
            <a:r>
              <a:rPr lang="ru-RU" sz="3600" b="1" dirty="0"/>
              <a:t>Таким образом, можно выделить ряд существенных особенностей, характерных для эмоционального развития детей с ЗПР</a:t>
            </a:r>
            <a:endParaRPr lang="ru-RU" sz="3600" b="1" dirty="0"/>
          </a:p>
        </p:txBody>
      </p:sp>
      <p:sp>
        <p:nvSpPr>
          <p:cNvPr id="5" name="TextBox 4"/>
          <p:cNvSpPr txBox="1"/>
          <p:nvPr/>
        </p:nvSpPr>
        <p:spPr>
          <a:xfrm>
            <a:off x="914400" y="3003766"/>
            <a:ext cx="10156722" cy="3323987"/>
          </a:xfrm>
          <a:prstGeom prst="rect">
            <a:avLst/>
          </a:prstGeom>
          <a:noFill/>
        </p:spPr>
        <p:txBody>
          <a:bodyPr wrap="square" rtlCol="0">
            <a:spAutoFit/>
          </a:bodyPr>
          <a:lstStyle/>
          <a:p>
            <a:pPr marL="285750" lvl="0" indent="-285750" algn="ctr">
              <a:buFont typeface="Arial" panose="020B0604020202020204" pitchFamily="34" charset="0"/>
              <a:buChar char="•"/>
            </a:pPr>
            <a:r>
              <a:rPr lang="ru-RU" sz="3200" dirty="0">
                <a:latin typeface="Times New Roman" panose="02020603050405020304" pitchFamily="18" charset="0"/>
                <a:cs typeface="Times New Roman" panose="02020603050405020304" pitchFamily="18" charset="0"/>
              </a:rPr>
              <a:t>незрелость эмоционально-волевой сферы,</a:t>
            </a:r>
          </a:p>
          <a:p>
            <a:pPr marL="285750" lvl="0" indent="-285750" algn="ctr">
              <a:buFont typeface="Arial" panose="020B0604020202020204" pitchFamily="34" charset="0"/>
              <a:buChar char="•"/>
            </a:pPr>
            <a:r>
              <a:rPr lang="ru-RU" sz="3200" dirty="0">
                <a:latin typeface="Times New Roman" panose="02020603050405020304" pitchFamily="18" charset="0"/>
                <a:cs typeface="Times New Roman" panose="02020603050405020304" pitchFamily="18" charset="0"/>
              </a:rPr>
              <a:t>органический инфантилизм,</a:t>
            </a:r>
          </a:p>
          <a:p>
            <a:pPr marL="285750" lvl="0" indent="-285750" algn="ctr">
              <a:buFont typeface="Arial" panose="020B0604020202020204" pitchFamily="34" charset="0"/>
              <a:buChar char="•"/>
            </a:pPr>
            <a:r>
              <a:rPr lang="ru-RU" sz="3200" dirty="0" err="1">
                <a:latin typeface="Times New Roman" panose="02020603050405020304" pitchFamily="18" charset="0"/>
                <a:cs typeface="Times New Roman" panose="02020603050405020304" pitchFamily="18" charset="0"/>
              </a:rPr>
              <a:t>нескоординированность</a:t>
            </a:r>
            <a:r>
              <a:rPr lang="ru-RU" sz="3200" dirty="0">
                <a:latin typeface="Times New Roman" panose="02020603050405020304" pitchFamily="18" charset="0"/>
                <a:cs typeface="Times New Roman" panose="02020603050405020304" pitchFamily="18" charset="0"/>
              </a:rPr>
              <a:t> эмоциональных процессов,</a:t>
            </a:r>
          </a:p>
          <a:p>
            <a:pPr marL="285750" lvl="0" indent="-285750" algn="ctr">
              <a:buFont typeface="Arial" panose="020B0604020202020204" pitchFamily="34" charset="0"/>
              <a:buChar char="•"/>
            </a:pPr>
            <a:r>
              <a:rPr lang="ru-RU" sz="3200" dirty="0" err="1">
                <a:latin typeface="Times New Roman" panose="02020603050405020304" pitchFamily="18" charset="0"/>
                <a:cs typeface="Times New Roman" panose="02020603050405020304" pitchFamily="18" charset="0"/>
              </a:rPr>
              <a:t>гиперактивность</a:t>
            </a:r>
            <a:r>
              <a:rPr lang="ru-RU" sz="3200" dirty="0">
                <a:latin typeface="Times New Roman" panose="02020603050405020304" pitchFamily="18" charset="0"/>
                <a:cs typeface="Times New Roman" panose="02020603050405020304" pitchFamily="18" charset="0"/>
              </a:rPr>
              <a:t>,</a:t>
            </a:r>
          </a:p>
          <a:p>
            <a:pPr marL="285750" lvl="0" indent="-285750" algn="ctr">
              <a:buFont typeface="Arial" panose="020B0604020202020204" pitchFamily="34" charset="0"/>
              <a:buChar char="•"/>
            </a:pPr>
            <a:r>
              <a:rPr lang="ru-RU" sz="3200" dirty="0">
                <a:latin typeface="Times New Roman" panose="02020603050405020304" pitchFamily="18" charset="0"/>
                <a:cs typeface="Times New Roman" panose="02020603050405020304" pitchFamily="18" charset="0"/>
              </a:rPr>
              <a:t>импульсивность,</a:t>
            </a:r>
          </a:p>
          <a:p>
            <a:pPr marL="285750" lvl="0" indent="-285750" algn="ctr">
              <a:buFont typeface="Arial" panose="020B0604020202020204" pitchFamily="34" charset="0"/>
              <a:buChar char="•"/>
            </a:pPr>
            <a:r>
              <a:rPr lang="ru-RU" sz="3200" dirty="0">
                <a:latin typeface="Times New Roman" panose="02020603050405020304" pitchFamily="18" charset="0"/>
                <a:cs typeface="Times New Roman" panose="02020603050405020304" pitchFamily="18" charset="0"/>
              </a:rPr>
              <a:t>склонность к аффективным вспышкам</a:t>
            </a:r>
          </a:p>
          <a:p>
            <a:endParaRPr lang="ru-RU" dirty="0"/>
          </a:p>
        </p:txBody>
      </p:sp>
    </p:spTree>
    <p:extLst>
      <p:ext uri="{BB962C8B-B14F-4D97-AF65-F5344CB8AC3E}">
        <p14:creationId xmlns:p14="http://schemas.microsoft.com/office/powerpoint/2010/main" val="2197153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277032"/>
            <a:ext cx="7534656" cy="914400"/>
          </a:xfrm>
        </p:spPr>
        <p:txBody>
          <a:bodyPr/>
          <a:lstStyle/>
          <a:p>
            <a:pPr algn="ctr"/>
            <a:r>
              <a:rPr lang="ru-RU" sz="4800" b="1" dirty="0"/>
              <a:t>Комплекс игровых упражнений для коррекции агрессивного </a:t>
            </a:r>
            <a:r>
              <a:rPr lang="ru-RU" sz="4800" b="1" dirty="0" smtClean="0"/>
              <a:t>поведения у школьников с ОВЗ</a:t>
            </a:r>
            <a:endParaRPr lang="ru-RU" sz="4800" dirty="0"/>
          </a:p>
        </p:txBody>
      </p:sp>
      <p:pic>
        <p:nvPicPr>
          <p:cNvPr id="6" name="Рисунок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667" r="26667"/>
          <a:stretch>
            <a:fillRect/>
          </a:stretch>
        </p:blipFill>
        <p:spPr/>
      </p:pic>
      <p:sp>
        <p:nvSpPr>
          <p:cNvPr id="5" name="Номер слайда 4"/>
          <p:cNvSpPr>
            <a:spLocks noGrp="1"/>
          </p:cNvSpPr>
          <p:nvPr>
            <p:ph type="sldNum" sz="quarter" idx="4"/>
          </p:nvPr>
        </p:nvSpPr>
        <p:spPr/>
        <p:txBody>
          <a:bodyPr/>
          <a:lstStyle/>
          <a:p>
            <a:fld id="{58FB4751-880F-D840-AAA9-3A15815CC996}" type="slidenum">
              <a:rPr lang="ru-RU" smtClean="0"/>
              <a:pPr/>
              <a:t>31</a:t>
            </a:fld>
            <a:endParaRPr lang="ru-RU" dirty="0"/>
          </a:p>
        </p:txBody>
      </p:sp>
    </p:spTree>
    <p:extLst>
      <p:ext uri="{BB962C8B-B14F-4D97-AF65-F5344CB8AC3E}">
        <p14:creationId xmlns:p14="http://schemas.microsoft.com/office/powerpoint/2010/main" val="2716468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4967" y="324464"/>
            <a:ext cx="11788877" cy="6533536"/>
          </a:xfrm>
        </p:spPr>
        <p:txBody>
          <a:bodyPr/>
          <a:lstStyle/>
          <a:p>
            <a:pPr algn="l"/>
            <a:r>
              <a:rPr lang="ru-RU" sz="1400" b="1" dirty="0"/>
              <a:t>"</a:t>
            </a:r>
            <a:r>
              <a:rPr lang="ru-RU" sz="1400" b="1" dirty="0" err="1"/>
              <a:t>Обзывалки</a:t>
            </a:r>
            <a:r>
              <a:rPr lang="ru-RU" sz="1400" b="1" dirty="0"/>
              <a:t>" </a:t>
            </a:r>
            <a:r>
              <a:rPr lang="ru-RU" sz="1400" dirty="0"/>
              <a:t/>
            </a:r>
            <a:br>
              <a:rPr lang="ru-RU" sz="1400" dirty="0"/>
            </a:br>
            <a:r>
              <a:rPr lang="ru-RU" sz="1400" dirty="0"/>
              <a:t>Цель: снять вербальную агрессию, помочь детям выплеснуть гнев в приемлемой форме.</a:t>
            </a:r>
            <a:br>
              <a:rPr lang="ru-RU" sz="1400" dirty="0"/>
            </a:br>
            <a:r>
              <a:rPr lang="ru-RU" sz="1400" dirty="0"/>
              <a:t>Ход упражнения: "Ребята, передавая мяч по кругу, называют друг друга разными необидными словами. Это могут быть названия овощей, фруктов, грибов или мебели. Каждое обращение должно начинаться со слов: "А ты, ..., морковка!" В заключительном круге обязательно следует сказать своему соседу что-нибудь приятное, например: " А ты, .... солнышко!"</a:t>
            </a:r>
            <a:br>
              <a:rPr lang="ru-RU" sz="1400" dirty="0"/>
            </a:br>
            <a:r>
              <a:rPr lang="ru-RU" sz="1400" dirty="0"/>
              <a:t>Игра полезна не только для агрессивных, но и для обидчивых детей. Следует проводить ее в быстром темпе, предупредив детей, что это только игра и обижаться друг на друга не стоит</a:t>
            </a:r>
            <a:r>
              <a:rPr lang="ru-RU" sz="1400" dirty="0" smtClean="0"/>
              <a:t>.</a:t>
            </a:r>
            <a:br>
              <a:rPr lang="ru-RU" sz="1400" dirty="0" smtClean="0"/>
            </a:br>
            <a:r>
              <a:rPr lang="ru-RU" sz="1400" dirty="0"/>
              <a:t/>
            </a:r>
            <a:br>
              <a:rPr lang="ru-RU" sz="1400" dirty="0"/>
            </a:br>
            <a:r>
              <a:rPr lang="ru-RU" sz="1400" b="1" dirty="0"/>
              <a:t>"Два барана".</a:t>
            </a:r>
            <a:r>
              <a:rPr lang="ru-RU" sz="1400" dirty="0"/>
              <a:t/>
            </a:r>
            <a:br>
              <a:rPr lang="ru-RU" sz="1400" dirty="0"/>
            </a:br>
            <a:r>
              <a:rPr lang="ru-RU" sz="1400" dirty="0"/>
              <a:t>Цель: снять невербальную агрессию, предоставить ребенку возможность "легальным образом" выплеснуть гнев, снять излишнее эмоциональное и мышечное напряжение, направить энергию детей в нужное русло.</a:t>
            </a:r>
            <a:br>
              <a:rPr lang="ru-RU" sz="1400" dirty="0"/>
            </a:br>
            <a:r>
              <a:rPr lang="ru-RU" sz="1400" dirty="0"/>
              <a:t>Ход упражнения: Дети разбивают на пары на пары и читают текст: ^Рано-рано два барана повстречались на мосту". Участники игры, широко расставив ноги, склонив вперед туловище, упираются ладонями и лбами друг в друга. Задача — противостоять друг другу, не сдвигаясь с места, как можно дольше. Можно издавать звуки "</a:t>
            </a:r>
            <a:r>
              <a:rPr lang="ru-RU" sz="1400" dirty="0" err="1"/>
              <a:t>Бе</a:t>
            </a:r>
            <a:r>
              <a:rPr lang="ru-RU" sz="1400" dirty="0"/>
              <a:t>-е-е".</a:t>
            </a:r>
            <a:br>
              <a:rPr lang="ru-RU" sz="1400" dirty="0"/>
            </a:br>
            <a:r>
              <a:rPr lang="ru-RU" sz="1400" dirty="0"/>
              <a:t>Необходимо соблюдать "технику безопасности", внимательно следить, чтобы "бараны" не расшибли себе лбы</a:t>
            </a:r>
            <a:r>
              <a:rPr lang="ru-RU" sz="1400" dirty="0" smtClean="0"/>
              <a:t>.</a:t>
            </a:r>
            <a:br>
              <a:rPr lang="ru-RU" sz="1400" dirty="0" smtClean="0"/>
            </a:br>
            <a:r>
              <a:rPr lang="ru-RU" sz="1400" dirty="0"/>
              <a:t/>
            </a:r>
            <a:br>
              <a:rPr lang="ru-RU" sz="1400" dirty="0"/>
            </a:br>
            <a:r>
              <a:rPr lang="ru-RU" sz="1400" b="1" dirty="0"/>
              <a:t>"Тух-</a:t>
            </a:r>
            <a:r>
              <a:rPr lang="ru-RU" sz="1400" b="1" dirty="0" err="1"/>
              <a:t>тиби</a:t>
            </a:r>
            <a:r>
              <a:rPr lang="ru-RU" sz="1400" b="1" dirty="0"/>
              <a:t>-дух" .</a:t>
            </a:r>
            <a:r>
              <a:rPr lang="ru-RU" sz="1400" dirty="0"/>
              <a:t/>
            </a:r>
            <a:br>
              <a:rPr lang="ru-RU" sz="1400" dirty="0"/>
            </a:br>
            <a:r>
              <a:rPr lang="ru-RU" sz="1400" dirty="0"/>
              <a:t>Цель: снятие негативных настроений и восстановление сил.</a:t>
            </a:r>
            <a:br>
              <a:rPr lang="ru-RU" sz="1400" dirty="0"/>
            </a:br>
            <a:r>
              <a:rPr lang="ru-RU" sz="1400" dirty="0"/>
              <a:t>Ход упражнения: Ведущий говорит по секрету особое слово. Это волшебное заклинание против плохого настроения, против обид и разочарований.. Чтобы оно подействовало по-настоящему, дети останавливаются напротив одного из участников, смотрят в глаза и трижды, сердито-</a:t>
            </a:r>
            <a:r>
              <a:rPr lang="ru-RU" sz="1400" dirty="0" err="1"/>
              <a:t>пресердито</a:t>
            </a:r>
            <a:r>
              <a:rPr lang="ru-RU" sz="1400" dirty="0"/>
              <a:t> произносят волшебное слово.</a:t>
            </a:r>
            <a:br>
              <a:rPr lang="ru-RU" sz="1400" dirty="0"/>
            </a:br>
            <a:r>
              <a:rPr lang="ru-RU" sz="1400" dirty="0"/>
              <a:t>В этой игре заложен комичный парадокс. Хотя дети должны произносить волшебное слово сердито, через некоторое время они не могут не смеяться</a:t>
            </a:r>
            <a:r>
              <a:rPr lang="ru-RU" sz="1400" dirty="0" smtClean="0"/>
              <a:t>.</a:t>
            </a:r>
            <a:br>
              <a:rPr lang="ru-RU" sz="1400" dirty="0" smtClean="0"/>
            </a:br>
            <a:r>
              <a:rPr lang="ru-RU" sz="1400" dirty="0"/>
              <a:t/>
            </a:r>
            <a:br>
              <a:rPr lang="ru-RU" sz="1400" dirty="0"/>
            </a:br>
            <a:r>
              <a:rPr lang="ru-RU" sz="1400" b="1" dirty="0"/>
              <a:t>"Я вижу...".</a:t>
            </a:r>
            <a:r>
              <a:rPr lang="ru-RU" sz="1400" dirty="0"/>
              <a:t/>
            </a:r>
            <a:br>
              <a:rPr lang="ru-RU" sz="1400" dirty="0"/>
            </a:br>
            <a:r>
              <a:rPr lang="ru-RU" sz="1400" dirty="0"/>
              <a:t>Цель: установить доверительные отношения между взрослым и ребенком, развивать память и внимание малыша. Участники, сидя в кругу, по очереди называют предметы, которые находятся в комнате, начиная каждое высказывание словами: " Я вижу..." Повторять один и тот же предмет дважды нельзя</a:t>
            </a:r>
            <a:r>
              <a:rPr lang="ru-RU" sz="1400" dirty="0" smtClean="0"/>
              <a:t>.</a:t>
            </a:r>
            <a:br>
              <a:rPr lang="ru-RU" sz="1400" dirty="0" smtClean="0"/>
            </a:br>
            <a:r>
              <a:rPr lang="ru-RU" sz="1400" dirty="0"/>
              <a:t/>
            </a:r>
            <a:br>
              <a:rPr lang="ru-RU" sz="1400" dirty="0"/>
            </a:br>
            <a:r>
              <a:rPr lang="ru-RU" sz="1400" b="1" dirty="0"/>
              <a:t>"</a:t>
            </a:r>
            <a:r>
              <a:rPr lang="ru-RU" sz="1400" b="1" dirty="0" err="1"/>
              <a:t>Жужо</a:t>
            </a:r>
            <a:r>
              <a:rPr lang="ru-RU" sz="1400" b="1" dirty="0"/>
              <a:t>" .</a:t>
            </a:r>
            <a:r>
              <a:rPr lang="ru-RU" sz="1400" dirty="0"/>
              <a:t/>
            </a:r>
            <a:br>
              <a:rPr lang="ru-RU" sz="1400" dirty="0"/>
            </a:br>
            <a:r>
              <a:rPr lang="ru-RU" sz="1400" dirty="0"/>
              <a:t>Цель: научить агрессивных детей быть менее обидчивыми, дать им уникальную возможность посмотреть на себя глазами окружающих, побыть на месте того, кого они сами обижают, не задумываясь об этом. "</a:t>
            </a:r>
            <a:r>
              <a:rPr lang="ru-RU" sz="1400" dirty="0" err="1"/>
              <a:t>Жужа</a:t>
            </a:r>
            <a:r>
              <a:rPr lang="ru-RU" sz="1400" dirty="0"/>
              <a:t>" сидит на стуле с полотенцем в руках. Все остальные бегают вокруг нее, строят рожицы, дразнят, дотрагиваются до нее. "</a:t>
            </a:r>
            <a:r>
              <a:rPr lang="ru-RU" sz="1400" dirty="0" err="1"/>
              <a:t>Жужа</a:t>
            </a:r>
            <a:r>
              <a:rPr lang="ru-RU" sz="1400" dirty="0"/>
              <a:t>" терпит, но когда ей все это надоедает, она вскакивает и начинает гоняться за обидчиками, стараясь поймать того, кто обидел ее больше всех, он и будет "</a:t>
            </a:r>
            <a:r>
              <a:rPr lang="ru-RU" sz="1400" dirty="0" err="1"/>
              <a:t>Жужей</a:t>
            </a:r>
            <a:r>
              <a:rPr lang="ru-RU" sz="1400" dirty="0"/>
              <a:t>".</a:t>
            </a:r>
            <a:br>
              <a:rPr lang="ru-RU" sz="1400" dirty="0"/>
            </a:br>
            <a:endParaRPr lang="ru-RU" sz="1400" dirty="0"/>
          </a:p>
        </p:txBody>
      </p:sp>
    </p:spTree>
    <p:extLst>
      <p:ext uri="{BB962C8B-B14F-4D97-AF65-F5344CB8AC3E}">
        <p14:creationId xmlns:p14="http://schemas.microsoft.com/office/powerpoint/2010/main" val="1062959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93806" y="4021394"/>
            <a:ext cx="5641848" cy="2836606"/>
          </a:xfrm>
        </p:spPr>
        <p:txBody>
          <a:bodyPr/>
          <a:lstStyle/>
          <a:p>
            <a:pPr algn="ctr"/>
            <a:r>
              <a:rPr lang="ru-RU" sz="6600" dirty="0" smtClean="0"/>
              <a:t>Спасибо за внимание!</a:t>
            </a:r>
            <a:endParaRPr lang="ru-RU" sz="66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7929" y="460734"/>
            <a:ext cx="3044006" cy="304400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2102" y="422786"/>
            <a:ext cx="3175773" cy="3119903"/>
          </a:xfrm>
          <a:prstGeom prst="rect">
            <a:avLst/>
          </a:prstGeom>
        </p:spPr>
      </p:pic>
    </p:spTree>
    <p:extLst>
      <p:ext uri="{BB962C8B-B14F-4D97-AF65-F5344CB8AC3E}">
        <p14:creationId xmlns:p14="http://schemas.microsoft.com/office/powerpoint/2010/main" val="3294321154"/>
      </p:ext>
    </p:extLst>
  </p:cSld>
  <p:clrMapOvr>
    <a:masterClrMapping/>
  </p:clrMapOvr>
</p:sld>
</file>

<file path=ppt/theme/theme1.xml><?xml version="1.0" encoding="utf-8"?>
<a:theme xmlns:a="http://schemas.openxmlformats.org/drawingml/2006/main" name="Пользовательская">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Times New Roman"/>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85DF9CEC-52C2-4D14-B2F5-11176002A8B6}">
  <ds:schemaRefs>
    <ds:schemaRef ds:uri="http://purl.org/dc/terms/"/>
    <ds:schemaRef ds:uri="16c05727-aa75-4e4a-9b5f-8a80a1165891"/>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30e9df3-be65-4c73-a93b-d1236ebd677e"/>
    <ds:schemaRef ds:uri="http://schemas.microsoft.com/sharepoint/v3"/>
    <ds:schemaRef ds:uri="71af3243-3dd4-4a8d-8c0d-dd76da1f02a5"/>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1411</Words>
  <Application>Microsoft Office PowerPoint</Application>
  <PresentationFormat>Широкоэкранный</PresentationFormat>
  <Paragraphs>135</Paragraphs>
  <Slides>33</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33</vt:i4>
      </vt:variant>
    </vt:vector>
  </HeadingPairs>
  <TitlesOfParts>
    <vt:vector size="39" baseType="lpstr">
      <vt:lpstr>Arial</vt:lpstr>
      <vt:lpstr>Calibri</vt:lpstr>
      <vt:lpstr>Courier New</vt:lpstr>
      <vt:lpstr>Gill Sans Nova Light</vt:lpstr>
      <vt:lpstr>Times New Roman</vt:lpstr>
      <vt:lpstr>Пользовательская</vt:lpstr>
      <vt:lpstr>Агрессия у детей и подростков. Что делать?</vt:lpstr>
      <vt:lpstr>Повестка встречи</vt:lpstr>
      <vt:lpstr>Агрессия – это ?</vt:lpstr>
      <vt:lpstr>Особенности агрессивного поведения:   - действия носят деструктивный характер, противоречат законам, нормам поведения;  - есть четкий мотив проявления агрессии;  - дополнительные признаки – гнев, вспыльчивость, враждебность, склонность к физическому, психологическому насилию. </vt:lpstr>
      <vt:lpstr>Причины подростковой агрессии</vt:lpstr>
      <vt:lpstr>Виды подростковой агрессии</vt:lpstr>
      <vt:lpstr>Что делать не нужно?</vt:lpstr>
      <vt:lpstr>Как предупредить агрессию у подростков?</vt:lpstr>
      <vt:lpstr>Агрессия у детей с УО</vt:lpstr>
      <vt:lpstr>Причины вызывающие отклонения в поведении</vt:lpstr>
      <vt:lpstr>Как справляться с агрессивным поведением?</vt:lpstr>
      <vt:lpstr>- Попробуйте определить триггеры. - Создайте спокойную обстановку.  - Введите правила и распорядок дня. - Используйте визуальную поддержку. - Используйте положительное подкрепление.  - Уведомляйте ребенка о предстоящих переменах.  - Создайте безопасное пространство для вашего ребенка.  - Развивайте хорошие привычки.  - Поощряйте позитивное общение. </vt:lpstr>
      <vt:lpstr>Агрессия у детей с РАС</vt:lpstr>
      <vt:lpstr>Причины </vt:lpstr>
      <vt:lpstr>Наиболее частые причины агрессивного поведения у детей с РАС</vt:lpstr>
      <vt:lpstr>Как бороться с агрессией у детей с РАС?</vt:lpstr>
      <vt:lpstr>Презентация PowerPoint</vt:lpstr>
      <vt:lpstr>Как бороться с аутоагрессией у ребёнка с РАС? </vt:lpstr>
      <vt:lpstr>Презентация PowerPoint</vt:lpstr>
      <vt:lpstr>Как реагировать на агрессию у детей с РАС?</vt:lpstr>
      <vt:lpstr>- старайтесь не допускать вспышек агрессии и избегайте ситуаций, которые их провоцируют;  - научите ребёнка выражать потребности и эмоции позитивным, доброжелательным способом;  - игнорируйте приступы аутоагрессии в плане эмоциональной вовлечённости, не показывайте ребёнку, что вас это пугает, оставайтесь визуально холодны и собраны, действуйте исключительно по ситуации;  - наоборот, поощряйте ребёнка, когда он выражает свои чувства правильно.  Обратитесь за помощью к специалистам </vt:lpstr>
      <vt:lpstr>Агрессия у детей с СДВГ</vt:lpstr>
      <vt:lpstr>Синдром дефицита внимания (и гиперактивности) (СДВ(Г)) обусловлен проявлением избыточной спонтанности в поведении — неконтролируемом переключении внимания и/или поведенческого контроля, вследствие чего у детей и подростков в поведении часто проявляются различные формы агрессии. Это явление исследователи относят к ювенильной неадаптивной агрессии, проявляющейся в детском и подростковом возрасте, часто нецеленаправленной и несистематизи­рованной.</vt:lpstr>
      <vt:lpstr>Причины проявления агрессии при СДВГ </vt:lpstr>
      <vt:lpstr>Формы проявления агрессии при СДВГ </vt:lpstr>
      <vt:lpstr>Презентация PowerPoint</vt:lpstr>
      <vt:lpstr>Агрессия у детей с ЗПР</vt:lpstr>
      <vt:lpstr>Презентация PowerPoint</vt:lpstr>
      <vt:lpstr>Типичные для детей с ЗПР особенности в эмоциональном развитии</vt:lpstr>
      <vt:lpstr>Таким образом, можно выделить ряд существенных особенностей, характерных для эмоционального развития детей с ЗПР</vt:lpstr>
      <vt:lpstr>Комплекс игровых упражнений для коррекции агрессивного поведения у школьников с ОВЗ</vt:lpstr>
      <vt:lpstr>"Обзывалки"  Цель: снять вербальную агрессию, помочь детям выплеснуть гнев в приемлемой форме. Ход упражнения: "Ребята, передавая мяч по кругу, называют друг друга разными необидными словами. Это могут быть названия овощей, фруктов, грибов или мебели. Каждое обращение должно начинаться со слов: "А ты, ..., морковка!" В заключительном круге обязательно следует сказать своему соседу что-нибудь приятное, например: " А ты, .... солнышко!" Игра полезна не только для агрессивных, но и для обидчивых детей. Следует проводить ее в быстром темпе, предупредив детей, что это только игра и обижаться друг на друга не стоит.  "Два барана". Цель: снять невербальную агрессию, предоставить ребенку возможность "легальным образом" выплеснуть гнев, снять излишнее эмоциональное и мышечное напряжение, направить энергию детей в нужное русло. Ход упражнения: Дети разбивают на пары на пары и читают текст: ^Рано-рано два барана повстречались на мосту". Участники игры, широко расставив ноги, склонив вперед туловище, упираются ладонями и лбами друг в друга. Задача — противостоять друг другу, не сдвигаясь с места, как можно дольше. Можно издавать звуки "Бе-е-е". Необходимо соблюдать "технику безопасности", внимательно следить, чтобы "бараны" не расшибли себе лбы.  "Тух-тиби-дух" . Цель: снятие негативных настроений и восстановление сил. Ход упражнения: Ведущий говорит по секрету особое слово. Это волшебное заклинание против плохого настроения, против обид и разочарований.. Чтобы оно подействовало по-настоящему, дети останавливаются напротив одного из участников, смотрят в глаза и трижды, сердито-пресердито произносят волшебное слово. В этой игре заложен комичный парадокс. Хотя дети должны произносить волшебное слово сердито, через некоторое время они не могут не смеяться.  "Я вижу...". Цель: установить доверительные отношения между взрослым и ребенком, развивать память и внимание малыша. Участники, сидя в кругу, по очереди называют предметы, которые находятся в комнате, начиная каждое высказывание словами: " Я вижу..." Повторять один и тот же предмет дважды нельзя.  "Жужо" . Цель: научить агрессивных детей быть менее обидчивыми, дать им уникальную возможность посмотреть на себя глазами окружающих, побыть на месте того, кого они сами обижают, не задумываясь об этом. "Жужа" сидит на стуле с полотенцем в руках. Все остальные бегают вокруг нее, строят рожицы, дразнят, дотрагиваются до нее. "Жужа" терпит, но когда ей все это надоедает, она вскакивает и начинает гоняться за обидчиками, стараясь поймать того, кто обидел ее больше всех, он и будет "Жужей". </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2023-12-12T20:05:16Z</dcterms:created>
  <dcterms:modified xsi:type="dcterms:W3CDTF">2025-03-09T15:40:25Z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