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4.jpg" ContentType="image/jpg"/>
  <Override PartName="/ppt/notesSlides/notesSlide3.xml" ContentType="application/vnd.openxmlformats-officedocument.presentationml.notesSlide+xml"/>
  <Override PartName="/ppt/media/image5.jpg" ContentType="image/jpg"/>
  <Override PartName="/ppt/notesSlides/notesSlide4.xml" ContentType="application/vnd.openxmlformats-officedocument.presentationml.notesSlide+xml"/>
  <Override PartName="/ppt/media/image11.jpg" ContentType="image/jpg"/>
  <Override PartName="/ppt/notesSlides/notesSlide5.xml" ContentType="application/vnd.openxmlformats-officedocument.presentationml.notesSlide+xml"/>
  <Override PartName="/ppt/media/image13.jpg" ContentType="image/jpg"/>
  <Override PartName="/ppt/notesSlides/notesSlide6.xml" ContentType="application/vnd.openxmlformats-officedocument.presentationml.notesSlide+xml"/>
  <Override PartName="/ppt/media/image14.jpg" ContentType="image/jpg"/>
  <Override PartName="/ppt/notesSlides/notesSlide7.xml" ContentType="application/vnd.openxmlformats-officedocument.presentationml.notesSlide+xml"/>
  <Override PartName="/ppt/media/image15.jpg" ContentType="image/jpg"/>
  <Override PartName="/ppt/notesSlides/notesSlide8.xml" ContentType="application/vnd.openxmlformats-officedocument.presentationml.notesSlide+xml"/>
  <Override PartName="/ppt/media/image17.jpg" ContentType="image/jpg"/>
  <Override PartName="/ppt/notesSlides/notesSlide9.xml" ContentType="application/vnd.openxmlformats-officedocument.presentationml.notesSlide+xml"/>
  <Override PartName="/ppt/media/image19.jpg" ContentType="image/jpg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9" r:id="rId5"/>
    <p:sldId id="268" r:id="rId6"/>
    <p:sldId id="259" r:id="rId7"/>
    <p:sldId id="270" r:id="rId8"/>
    <p:sldId id="260" r:id="rId9"/>
    <p:sldId id="261" r:id="rId10"/>
    <p:sldId id="262" r:id="rId11"/>
    <p:sldId id="271" r:id="rId12"/>
    <p:sldId id="264" r:id="rId13"/>
    <p:sldId id="272" r:id="rId14"/>
    <p:sldId id="265" r:id="rId15"/>
    <p:sldId id="274" r:id="rId16"/>
    <p:sldId id="275" r:id="rId17"/>
    <p:sldId id="276" r:id="rId18"/>
    <p:sldId id="266" r:id="rId19"/>
    <p:sldId id="273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6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4" d="100"/>
          <a:sy n="134" d="100"/>
        </p:scale>
        <p:origin x="14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8061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consultant.ru/document/cons_doc_LAW_8559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0E6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7bed5caa_Image-Element_(5)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07926" y="1527143"/>
            <a:ext cx="4212771" cy="24574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63559" y="2131694"/>
            <a:ext cx="3931920" cy="1697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3000" b="1" dirty="0">
                <a:solidFill>
                  <a:srgbClr val="000000"/>
                </a:solidFill>
              </a:rPr>
              <a:t>Выбор образовательного маршрута для ребенка с ОВЗ</a:t>
            </a:r>
            <a:endParaRPr lang="en-US" sz="3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1ECCBE-DC6D-42DA-9FDB-45EA3B0D8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2664" y="0"/>
            <a:ext cx="2373711" cy="12330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8E8988E-A254-499B-966A-DDC4A95437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402" b="21593"/>
          <a:stretch/>
        </p:blipFill>
        <p:spPr>
          <a:xfrm>
            <a:off x="2805043" y="1158907"/>
            <a:ext cx="3218538" cy="5841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9c557aa9-89ac-4fde-8216-75219b906fe8/019a584c-a81e-71a4-8d3c-1a1e8b08db1e.jpg"/>
          <p:cNvPicPr>
            <a:picLocks noChangeAspect="1"/>
          </p:cNvPicPr>
          <p:nvPr/>
        </p:nvPicPr>
        <p:blipFill>
          <a:blip r:embed="rId3"/>
          <a:srcRect t="17857" b="17857"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843462" y="94298"/>
            <a:ext cx="4120515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понятия и документы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4937760" y="1028700"/>
            <a:ext cx="3931920" cy="21502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ИПРА</a:t>
            </a:r>
            <a:r>
              <a:rPr lang="en-US" sz="1500" dirty="0">
                <a:solidFill>
                  <a:srgbClr val="000000"/>
                </a:solidFill>
              </a:rPr>
              <a:t>: определяет объем помощи от государства.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АООП</a:t>
            </a:r>
            <a:r>
              <a:rPr lang="en-US" sz="1500" dirty="0">
                <a:solidFill>
                  <a:srgbClr val="000000"/>
                </a:solidFill>
              </a:rPr>
              <a:t>: учебный план для детей с ОВЗ, 8 вариантов программы.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СИПР</a:t>
            </a:r>
            <a:r>
              <a:rPr lang="en-US" sz="1500" dirty="0">
                <a:solidFill>
                  <a:srgbClr val="000000"/>
                </a:solidFill>
              </a:rPr>
              <a:t>: индивидуальный маршрут развития для детей с тяжелыми нарушениями.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ИОМ</a:t>
            </a:r>
            <a:r>
              <a:rPr lang="en-US" sz="1500" dirty="0">
                <a:solidFill>
                  <a:srgbClr val="000000"/>
                </a:solidFill>
              </a:rPr>
              <a:t>: гибкий маршрут обучения внутри АООП.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9c557aa9-89ac-4fde-8216-75219b906fe8/019a584c-a093-7446-a07c-b020365f7f39.jpg"/>
          <p:cNvPicPr>
            <a:picLocks noChangeAspect="1"/>
          </p:cNvPicPr>
          <p:nvPr/>
        </p:nvPicPr>
        <p:blipFill>
          <a:blip r:embed="rId3"/>
          <a:srcRect l="6714" r="6714"/>
          <a:stretch/>
        </p:blipFill>
        <p:spPr>
          <a:xfrm>
            <a:off x="274320" y="257175"/>
            <a:ext cx="2286000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3464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4000" b="1" dirty="0">
                <a:solidFill>
                  <a:srgbClr val="000000"/>
                </a:solidFill>
              </a:rPr>
              <a:t>ИПРА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2834640" y="771525"/>
            <a:ext cx="6035040" cy="1543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ИПРА — это индивидуальный документ, определяющий объем помощи от государства. Он выдается по итогам прохождения МСЭ и содержит рекомендации по образованию, включая вид образовательной программы, форму обучения и необходимые технические средства и 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Федеральный закон от 24.11.1995 N 181-ФЗ (ред. от 31.07.2025) "О социальной защите инвалидов в Российской Федерации"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11. Индивидуальная программа реабилитации 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абилитации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инвалида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6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83C07E-708B-48C6-A689-44BE6EDFB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630" y="0"/>
            <a:ext cx="363474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128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6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15074B6-9E9B-41AC-BDEA-9AD0D87895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90" t="15139" r="33516" b="10556"/>
          <a:stretch/>
        </p:blipFill>
        <p:spPr>
          <a:xfrm>
            <a:off x="153120" y="470605"/>
            <a:ext cx="2431976" cy="40387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09FCE7-31D0-4C08-A321-5CD049AEFF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422" t="14861" r="30937" b="51667"/>
          <a:stretch/>
        </p:blipFill>
        <p:spPr>
          <a:xfrm>
            <a:off x="2671763" y="564355"/>
            <a:ext cx="2971799" cy="17216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7BAA12-9AE7-4DFC-B1D8-0A37FD70A7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843" t="14722" r="32813" b="55417"/>
          <a:stretch/>
        </p:blipFill>
        <p:spPr>
          <a:xfrm>
            <a:off x="2774877" y="2728912"/>
            <a:ext cx="3028950" cy="16287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B4F3D3-DD53-4E63-962A-B1B9B9D10D7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843" t="15556" r="32891" b="4444"/>
          <a:stretch/>
        </p:blipFill>
        <p:spPr>
          <a:xfrm>
            <a:off x="5993608" y="470605"/>
            <a:ext cx="2878930" cy="401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23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9c557aa9-89ac-4fde-8216-75219b906fe8/019a584c-a73d-74ce-bb5c-01246065c044.jpg"/>
          <p:cNvPicPr>
            <a:picLocks noChangeAspect="1"/>
          </p:cNvPicPr>
          <p:nvPr/>
        </p:nvPicPr>
        <p:blipFill>
          <a:blip r:embed="rId3"/>
          <a:srcRect t="3262" b="3262"/>
          <a:stretch/>
        </p:blipFill>
        <p:spPr>
          <a:xfrm>
            <a:off x="274320" y="257175"/>
            <a:ext cx="2824843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38328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АООП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383280" y="771525"/>
            <a:ext cx="3931920" cy="26231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500" dirty="0">
                <a:solidFill>
                  <a:srgbClr val="000000"/>
                </a:solidFill>
              </a:rPr>
              <a:t>Адаптированная основная общеобразовательная программа (АООП) — это учебный план, специально разработанный для детей с ограниченными возможностями здоровья (ОВЗ). Он учитывает индивидуальные особенности ребенка и обеспечивает ему доступ к качественному образованию. Всего существует 8 вариантов АООП, каждый из которых соответствует определенной категории нарушений и уровню сложности обучения.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6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02485468-0384-46B3-B39F-44AA1334B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16" y="341856"/>
            <a:ext cx="7750968" cy="445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595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9c557aa9-89ac-4fde-8216-75219b906fe8/019a584c-a59d-7af9-9826-7e7df62adb25.jpg"/>
          <p:cNvPicPr>
            <a:picLocks noChangeAspect="1"/>
          </p:cNvPicPr>
          <p:nvPr/>
        </p:nvPicPr>
        <p:blipFill>
          <a:blip r:embed="rId3"/>
          <a:srcRect l="6714" r="6714"/>
          <a:stretch/>
        </p:blipFill>
        <p:spPr>
          <a:xfrm>
            <a:off x="274320" y="257175"/>
            <a:ext cx="2286000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3464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СИПР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834640" y="771525"/>
            <a:ext cx="3931920" cy="339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500" dirty="0">
                <a:solidFill>
                  <a:srgbClr val="000000"/>
                </a:solidFill>
              </a:rPr>
              <a:t>СИПР — это специальная индивидуальная программа развития, предназначенная для детей с тяжелыми и множественными нарушениями развития (ТМНР). Она не является учебной программой в традиционном смысле, а представляет собой индивидуальный маршрут развития, направленный на формирование жизненных компетенций, таких как самообслуживание, коммуникация и социальные навыки. СИПР используется для детей, которым не подходят стандартные образовательные программы, и позволяет адаптировать обучение под уникальные потребности ребенка.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9c557aa9-89ac-4fde-8216-75219b906fe8/019a584c-a914-7b85-bd2c-93bd85d60bcd.jpg"/>
          <p:cNvPicPr>
            <a:picLocks noChangeAspect="1"/>
          </p:cNvPicPr>
          <p:nvPr/>
        </p:nvPicPr>
        <p:blipFill>
          <a:blip r:embed="rId3"/>
          <a:srcRect t="276" b="276"/>
          <a:stretch/>
        </p:blipFill>
        <p:spPr>
          <a:xfrm>
            <a:off x="0" y="0"/>
            <a:ext cx="2955471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3776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ИОМ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4937760" y="771525"/>
            <a:ext cx="3931920" cy="23660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500" dirty="0">
                <a:solidFill>
                  <a:srgbClr val="000000"/>
                </a:solidFill>
              </a:rPr>
              <a:t>ИОМ — это гибкий маршрут обучения ребенка внутри выбранной АООП. Он позволяет адаптировать учебный процесс под индивидуальные потребности ребенка, включая изменение сроков изучения тем, индивидуальные задания и включение дополнительных дисциплин (например, логопедия, ЛФК). ИОМ разрабатывается школьным ППк и является частью работы школы по реализации АООП.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9c557aa9-89ac-4fde-8216-75219b906fe8/019a584c-a422-7d42-b843-cc1460443a91.jpg"/>
          <p:cNvPicPr>
            <a:picLocks noChangeAspect="1"/>
          </p:cNvPicPr>
          <p:nvPr/>
        </p:nvPicPr>
        <p:blipFill>
          <a:blip r:embed="rId3"/>
          <a:srcRect l="13674" r="13674"/>
          <a:stretch/>
        </p:blipFill>
        <p:spPr>
          <a:xfrm>
            <a:off x="4572000" y="1543050"/>
            <a:ext cx="4245429" cy="333919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308610"/>
            <a:ext cx="3931920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Варианты обучения и «Волшебные коды»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65760" y="1594485"/>
            <a:ext cx="3931920" cy="18516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Коды АООП — это основа выбора образовательной программы для ребенка с ОВЗ.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Варианты обучения включают инклюзивное, коррекционное и надомное обучение, каждый из которых соответствует определенному коду АООП.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6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EA3B82-978E-4E54-AC7B-C16605ABA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529" y="0"/>
            <a:ext cx="68669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62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9c557aa9-89ac-4fde-8216-75219b906fe8/019a584c-a88b-7a96-af8c-007364940943.jpg"/>
          <p:cNvPicPr>
            <a:picLocks noChangeAspect="1"/>
          </p:cNvPicPr>
          <p:nvPr/>
        </p:nvPicPr>
        <p:blipFill>
          <a:blip r:embed="rId3"/>
          <a:srcRect l="9496" r="9496"/>
          <a:stretch/>
        </p:blipFill>
        <p:spPr>
          <a:xfrm>
            <a:off x="6766560" y="257175"/>
            <a:ext cx="2139043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308610"/>
            <a:ext cx="3931920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Формы обучения и сопровождение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65760" y="1028700"/>
            <a:ext cx="3931920" cy="3137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Инклюзивный класс: ребенок учится вместе с нормотипичными сверстниками, созданы специальные условия и работает служба сопровождения.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Коррекционный класс: отдельные классы для детей с ОВЗ, специализированные педагоги-дефектологи.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Коррекционная школа: отдельное учреждение, специализирующееся на одной нозологии.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Надомное обучение: учителя приходят к ребенку домой, количество часов ограничено (8-12 в неделю).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6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AC563F7A-37F1-4A23-92F5-50518D051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328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9c557aa9-89ac-4fde-8216-75219b906fe8/019a584c-a79f-76f2-8bcd-006f53603620.jpg"/>
          <p:cNvPicPr>
            <a:picLocks noChangeAspect="1"/>
          </p:cNvPicPr>
          <p:nvPr/>
        </p:nvPicPr>
        <p:blipFill>
          <a:blip r:embed="rId3"/>
          <a:srcRect t="276" b="276"/>
          <a:stretch/>
        </p:blipFill>
        <p:spPr>
          <a:xfrm>
            <a:off x="6217920" y="0"/>
            <a:ext cx="2955471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Чек-лист для родителей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91440" y="771525"/>
            <a:ext cx="5943600" cy="5760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Шаг 1: Получите ИПРА (пройдите МСЭ).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Шаг 2: Пройдите ПМПК. Это ключевой шаг! Комиссия даст заключение с рекомендацией вида АООП и формы обучения.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Шаг 3: Выберите школу, реализующую нужный вариант АООП.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Шаг 4: Напишите заявление в школу. Приложите заключение ПМПК, ИПРА и другие документы.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Шаг 5: Создайте ИОМ. После зачисления активно участвуйте в работе школьного ППк для разработки индивидуального маршрута вашего ребенка.</a:t>
            </a:r>
            <a:endParaRPr lang="en-US" sz="1500" dirty="0"/>
          </a:p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500" dirty="0">
                <a:solidFill>
                  <a:srgbClr val="000000"/>
                </a:solidFill>
              </a:rPr>
              <a:t>Термины для запоминания: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ПМПК — дает заключение о виде программы (АООП) и условиях.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ИПРА — дает право на технические средства и услуги (тьютор).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АООП — определяет, чему учить (варианты 8.1, 8.2 и т. д.).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СИПР — как учить, если у ребенка ТМНР.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ИОМ — гибкая настройка АООП под ребенка внутри школы.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6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B1320A-9E31-4B96-B1EE-F5879F361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402" y="0"/>
            <a:ext cx="37531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03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6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1097A3-C73B-40C7-BC17-7A0D55B16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941" y="0"/>
            <a:ext cx="371611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96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6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C731AC-3789-4585-B693-209BFD5C4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559" y="0"/>
            <a:ext cx="363688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64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E6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304699" y="1673067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Итоги и выводы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747486" y="2457450"/>
            <a:ext cx="3931920" cy="21088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Выбор образовательного маршрута зависит от заключения ПМПК.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Правильный выбор определяется потребностями ребенка и рекомендациями специалистов.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Возможность пересмотра маршрута при изменении состояния ребенка или обстоятельств.</a:t>
            </a:r>
            <a:endParaRPr lang="en-US" sz="15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CD421A-BFB2-4B0C-B64B-BBD103F5C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6093" y="303"/>
            <a:ext cx="2464594" cy="119699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6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BEAFD9-58A5-46B5-AD9A-EE524EB60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725" y="0"/>
            <a:ext cx="2114550" cy="10983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203F42B-D516-42B8-BAFA-E3CF4750E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388" y="0"/>
            <a:ext cx="2829289" cy="22624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DE94636-97CB-4572-B5F4-CDB58FF69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8309" y="2571750"/>
            <a:ext cx="1907381" cy="190738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520898-F4B4-4836-84A8-7789F563F5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6577" y="2571750"/>
            <a:ext cx="1941538" cy="190738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6641C59-BCDE-4530-BAC6-49E4CA5B0E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605" y="2571750"/>
            <a:ext cx="1907381" cy="190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470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659</Words>
  <Application>Microsoft Office PowerPoint</Application>
  <PresentationFormat>Экран (16:9)</PresentationFormat>
  <Paragraphs>51</Paragraphs>
  <Slides>19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7</cp:revision>
  <dcterms:created xsi:type="dcterms:W3CDTF">2025-11-06T08:34:21Z</dcterms:created>
  <dcterms:modified xsi:type="dcterms:W3CDTF">2025-11-06T11:35:55Z</dcterms:modified>
</cp:coreProperties>
</file>