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1" r:id="rId4"/>
    <p:sldId id="266" r:id="rId5"/>
    <p:sldId id="259" r:id="rId6"/>
    <p:sldId id="257" r:id="rId7"/>
    <p:sldId id="278" r:id="rId8"/>
    <p:sldId id="279" r:id="rId9"/>
    <p:sldId id="280" r:id="rId10"/>
    <p:sldId id="260" r:id="rId11"/>
    <p:sldId id="262" r:id="rId12"/>
    <p:sldId id="282" r:id="rId13"/>
    <p:sldId id="265" r:id="rId14"/>
    <p:sldId id="269" r:id="rId15"/>
    <p:sldId id="273" r:id="rId16"/>
  </p:sldIdLst>
  <p:sldSz cx="18288000" cy="10287000"/>
  <p:notesSz cx="6858000" cy="9144000"/>
  <p:embeddedFontLst>
    <p:embeddedFont>
      <p:font typeface="Scripter" panose="020B0604020202020204" charset="-52"/>
      <p:regular r:id="rId18"/>
    </p:embeddedFont>
    <p:embeddedFont>
      <p:font typeface="Glacial Indifference" panose="020B0604020202020204" charset="0"/>
      <p:regular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11532-D25F-427E-93C8-E861B14C052B}" type="datetimeFigureOut">
              <a:rPr lang="ru-RU" smtClean="0"/>
              <a:t>13.12.2025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FC8E-A42C-4895-BC8D-9E879FB20B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63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36FC8E-A42C-4895-BC8D-9E879FB20BCD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389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8.svg"/><Relationship Id="rId4" Type="http://schemas.openxmlformats.org/officeDocument/2006/relationships/image" Target="../media/image8.png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4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6.sv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6.svg"/><Relationship Id="rId4" Type="http://schemas.openxmlformats.org/officeDocument/2006/relationships/image" Target="../media/image17.png"/><Relationship Id="rId9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sv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4.svg"/><Relationship Id="rId7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4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42.png"/><Relationship Id="rId10" Type="http://schemas.openxmlformats.org/officeDocument/2006/relationships/image" Target="../media/image24.svg"/><Relationship Id="rId4" Type="http://schemas.openxmlformats.org/officeDocument/2006/relationships/image" Target="../media/image34.sv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4.svg"/><Relationship Id="rId7" Type="http://schemas.openxmlformats.org/officeDocument/2006/relationships/image" Target="../media/image28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6.svg"/><Relationship Id="rId4" Type="http://schemas.openxmlformats.org/officeDocument/2006/relationships/image" Target="../media/image42.png"/><Relationship Id="rId9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64.sv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4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67653" y="5637613"/>
            <a:ext cx="10392169" cy="2306201"/>
            <a:chOff x="0" y="0"/>
            <a:chExt cx="3136958" cy="6961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6959" cy="696145"/>
            </a:xfrm>
            <a:custGeom>
              <a:avLst/>
              <a:gdLst/>
              <a:ahLst/>
              <a:cxnLst/>
              <a:rect l="l" t="t" r="r" b="b"/>
              <a:pathLst>
                <a:path w="3136959" h="696145">
                  <a:moveTo>
                    <a:pt x="2933759" y="0"/>
                  </a:moveTo>
                  <a:lnTo>
                    <a:pt x="203200" y="0"/>
                  </a:lnTo>
                  <a:lnTo>
                    <a:pt x="0" y="348073"/>
                  </a:lnTo>
                  <a:lnTo>
                    <a:pt x="203200" y="696145"/>
                  </a:lnTo>
                  <a:lnTo>
                    <a:pt x="2933759" y="696145"/>
                  </a:lnTo>
                  <a:lnTo>
                    <a:pt x="3136959" y="348073"/>
                  </a:lnTo>
                  <a:lnTo>
                    <a:pt x="2933759" y="0"/>
                  </a:lnTo>
                  <a:close/>
                </a:path>
              </a:pathLst>
            </a:custGeom>
            <a:solidFill>
              <a:srgbClr val="92B2C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52400" y="-28575"/>
              <a:ext cx="2832158" cy="724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42357" y="6233297"/>
            <a:ext cx="9603287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3"/>
              </a:lnSpc>
            </a:pPr>
            <a:r>
              <a:rPr lang="ru-RU" sz="6199" spc="378" dirty="0" smtClean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Мир на ощупь</a:t>
            </a:r>
            <a:endParaRPr lang="en-US" sz="6199" spc="378" dirty="0">
              <a:solidFill>
                <a:srgbClr val="3B3B3B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6" name="Freeform 6"/>
          <p:cNvSpPr/>
          <p:nvPr/>
        </p:nvSpPr>
        <p:spPr>
          <a:xfrm rot="-3263651">
            <a:off x="15161606" y="6006447"/>
            <a:ext cx="2666122" cy="3519633"/>
          </a:xfrm>
          <a:custGeom>
            <a:avLst/>
            <a:gdLst/>
            <a:ahLst/>
            <a:cxnLst/>
            <a:rect l="l" t="t" r="r" b="b"/>
            <a:pathLst>
              <a:path w="2666122" h="3519633">
                <a:moveTo>
                  <a:pt x="0" y="0"/>
                </a:moveTo>
                <a:lnTo>
                  <a:pt x="2666123" y="0"/>
                </a:lnTo>
                <a:lnTo>
                  <a:pt x="2666123" y="3519633"/>
                </a:lnTo>
                <a:lnTo>
                  <a:pt x="0" y="35196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925265">
            <a:off x="16121253" y="3069685"/>
            <a:ext cx="2867578" cy="2867578"/>
          </a:xfrm>
          <a:custGeom>
            <a:avLst/>
            <a:gdLst/>
            <a:ahLst/>
            <a:cxnLst/>
            <a:rect l="l" t="t" r="r" b="b"/>
            <a:pathLst>
              <a:path w="2867578" h="2867578">
                <a:moveTo>
                  <a:pt x="0" y="0"/>
                </a:moveTo>
                <a:lnTo>
                  <a:pt x="2867579" y="0"/>
                </a:lnTo>
                <a:lnTo>
                  <a:pt x="2867579" y="2867578"/>
                </a:lnTo>
                <a:lnTo>
                  <a:pt x="0" y="286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948580" y="-594694"/>
            <a:ext cx="5221587" cy="5098168"/>
          </a:xfrm>
          <a:custGeom>
            <a:avLst/>
            <a:gdLst/>
            <a:ahLst/>
            <a:cxnLst/>
            <a:rect l="l" t="t" r="r" b="b"/>
            <a:pathLst>
              <a:path w="5221587" h="5098168">
                <a:moveTo>
                  <a:pt x="0" y="0"/>
                </a:moveTo>
                <a:lnTo>
                  <a:pt x="5221587" y="0"/>
                </a:lnTo>
                <a:lnTo>
                  <a:pt x="5221587" y="5098168"/>
                </a:lnTo>
                <a:lnTo>
                  <a:pt x="0" y="50981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963039" y="2153938"/>
            <a:ext cx="10361922" cy="330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7"/>
              </a:lnSpc>
            </a:pPr>
            <a:r>
              <a:rPr lang="ru-RU" sz="11814" spc="720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Сенсорная</a:t>
            </a:r>
          </a:p>
          <a:p>
            <a:pPr algn="ctr">
              <a:lnSpc>
                <a:spcPts val="12877"/>
              </a:lnSpc>
            </a:pPr>
            <a:r>
              <a:rPr lang="ru-RU" sz="11814" spc="720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Интеграция</a:t>
            </a:r>
            <a:endParaRPr lang="en-US" sz="11814" spc="720" dirty="0">
              <a:solidFill>
                <a:srgbClr val="E6EFF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736798" y="990465"/>
            <a:ext cx="8814405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56"/>
              </a:lnSpc>
            </a:pPr>
            <a:r>
              <a:rPr lang="ru-RU" sz="3300" spc="600" dirty="0" smtClean="0">
                <a:solidFill>
                  <a:srgbClr val="E6EF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Родительский клуб</a:t>
            </a:r>
          </a:p>
          <a:p>
            <a:pPr algn="ctr">
              <a:lnSpc>
                <a:spcPts val="4356"/>
              </a:lnSpc>
            </a:pPr>
            <a:r>
              <a:rPr lang="ru-RU" sz="3300" spc="600" dirty="0" smtClean="0">
                <a:solidFill>
                  <a:srgbClr val="E6EF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«Особый ребенок»</a:t>
            </a:r>
            <a:endParaRPr lang="en-US" sz="3300" spc="600" dirty="0">
              <a:solidFill>
                <a:srgbClr val="E6EFF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785145" y="9034596"/>
            <a:ext cx="9969803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56"/>
              </a:lnSpc>
            </a:pPr>
            <a:r>
              <a:rPr lang="ru-RU" sz="3300" spc="600" dirty="0" smtClean="0">
                <a:solidFill>
                  <a:srgbClr val="E6EFF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Спикер: Долгова Ксения Владимировна</a:t>
            </a:r>
            <a:endParaRPr lang="en-US" sz="3300" spc="600" dirty="0">
              <a:solidFill>
                <a:srgbClr val="E6EFF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2" name="Freeform 12"/>
          <p:cNvSpPr/>
          <p:nvPr/>
        </p:nvSpPr>
        <p:spPr>
          <a:xfrm rot="-5400000">
            <a:off x="2886781" y="-1764788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6"/>
                </a:lnTo>
                <a:lnTo>
                  <a:pt x="0" y="27819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032418">
            <a:off x="17048128" y="6327728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6"/>
                </a:lnTo>
                <a:lnTo>
                  <a:pt x="0" y="278194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-1211067" y="5088912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5"/>
                </a:lnTo>
                <a:lnTo>
                  <a:pt x="0" y="278194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5945517">
            <a:off x="13579091" y="8789680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6"/>
                </a:lnTo>
                <a:lnTo>
                  <a:pt x="0" y="27819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278568"/>
            <a:ext cx="10704092" cy="520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8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вы заходите в кафе. Вы слышите тихую музыку, чувствуете запах кофе, видите мягкий свет, ощущаете удобное кресло. Ваша нервная система быстро обрабатывает все эти сигналы и говорит: «Здесь уютно, можно расслабиться». А теперь представьте, что в этом же кафе кто-то внезапно включил стробоскоп и тяжелый металл на полную громкость, стул стал колючим, а запах кофе превратился в резкий химический аромат. Ваша реакция? Паника, желание немедленно сбежать, крик или ступор. Для многих наших детей обычный мир — это иногда такое вот «кафе» с непредсказуемыми, слишком сильными или, наоборот, невидимыми сигналами. Их нервная система по-другому воспринимает сенсорную информацию. И сегодня мы попробуем надеть их «сенсорные очки», чтобы понять их лучше. </a:t>
            </a:r>
          </a:p>
          <a:p>
            <a:pPr algn="l">
              <a:lnSpc>
                <a:spcPts val="3380"/>
              </a:lnSpc>
            </a:pPr>
            <a:endParaRPr lang="en-US" sz="2600" dirty="0">
              <a:solidFill>
                <a:srgbClr val="3B3B3B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345502"/>
            <a:ext cx="10704092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Введение</a:t>
            </a:r>
            <a:endParaRPr lang="en-US" sz="8000" spc="488" dirty="0">
              <a:solidFill>
                <a:srgbClr val="3B3B3B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Freeform 4"/>
          <p:cNvSpPr/>
          <p:nvPr/>
        </p:nvSpPr>
        <p:spPr>
          <a:xfrm rot="1093235">
            <a:off x="12440102" y="4099790"/>
            <a:ext cx="6537838" cy="6849164"/>
          </a:xfrm>
          <a:custGeom>
            <a:avLst/>
            <a:gdLst/>
            <a:ahLst/>
            <a:cxnLst/>
            <a:rect l="l" t="t" r="r" b="b"/>
            <a:pathLst>
              <a:path w="6537838" h="6849164">
                <a:moveTo>
                  <a:pt x="0" y="0"/>
                </a:moveTo>
                <a:lnTo>
                  <a:pt x="6537838" y="0"/>
                </a:lnTo>
                <a:lnTo>
                  <a:pt x="6537838" y="6849163"/>
                </a:lnTo>
                <a:lnTo>
                  <a:pt x="0" y="6849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263651">
            <a:off x="12606650" y="3112722"/>
            <a:ext cx="2666122" cy="3519633"/>
          </a:xfrm>
          <a:custGeom>
            <a:avLst/>
            <a:gdLst/>
            <a:ahLst/>
            <a:cxnLst/>
            <a:rect l="l" t="t" r="r" b="b"/>
            <a:pathLst>
              <a:path w="2666122" h="3519633">
                <a:moveTo>
                  <a:pt x="0" y="0"/>
                </a:moveTo>
                <a:lnTo>
                  <a:pt x="2666122" y="0"/>
                </a:lnTo>
                <a:lnTo>
                  <a:pt x="2666122" y="3519633"/>
                </a:lnTo>
                <a:lnTo>
                  <a:pt x="0" y="35196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925265">
            <a:off x="14482333" y="1330340"/>
            <a:ext cx="2867578" cy="2867578"/>
          </a:xfrm>
          <a:custGeom>
            <a:avLst/>
            <a:gdLst/>
            <a:ahLst/>
            <a:cxnLst/>
            <a:rect l="l" t="t" r="r" b="b"/>
            <a:pathLst>
              <a:path w="2867578" h="2867578">
                <a:moveTo>
                  <a:pt x="0" y="0"/>
                </a:moveTo>
                <a:lnTo>
                  <a:pt x="2867578" y="0"/>
                </a:lnTo>
                <a:lnTo>
                  <a:pt x="2867578" y="2867579"/>
                </a:lnTo>
                <a:lnTo>
                  <a:pt x="0" y="28675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2286252" y="-796532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5"/>
                </a:lnTo>
                <a:lnTo>
                  <a:pt x="0" y="27819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164406">
            <a:off x="16996813" y="1900787"/>
            <a:ext cx="3306919" cy="2781946"/>
          </a:xfrm>
          <a:custGeom>
            <a:avLst/>
            <a:gdLst/>
            <a:ahLst/>
            <a:cxnLst/>
            <a:rect l="l" t="t" r="r" b="b"/>
            <a:pathLst>
              <a:path w="3306919" h="2781946">
                <a:moveTo>
                  <a:pt x="0" y="0"/>
                </a:moveTo>
                <a:lnTo>
                  <a:pt x="3306919" y="0"/>
                </a:lnTo>
                <a:lnTo>
                  <a:pt x="3306919" y="2781945"/>
                </a:lnTo>
                <a:lnTo>
                  <a:pt x="0" y="27819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232940"/>
            <a:ext cx="8115300" cy="7821120"/>
          </a:xfrm>
          <a:custGeom>
            <a:avLst/>
            <a:gdLst/>
            <a:ahLst/>
            <a:cxnLst/>
            <a:rect l="l" t="t" r="r" b="b"/>
            <a:pathLst>
              <a:path w="8115300" h="7821120">
                <a:moveTo>
                  <a:pt x="0" y="0"/>
                </a:moveTo>
                <a:lnTo>
                  <a:pt x="8115300" y="0"/>
                </a:lnTo>
                <a:lnTo>
                  <a:pt x="8115300" y="7821120"/>
                </a:lnTo>
                <a:lnTo>
                  <a:pt x="0" y="7821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71763" y="617378"/>
            <a:ext cx="8601955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Почему он так себя ведёт?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01052" y="4365606"/>
            <a:ext cx="8839200" cy="5304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5 известных: Зрение, слух, вкус, обоняние, осязание.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3 «скрытых», но критически важных: · Вестибулярная: Чувство равновесия и движения. Отвечает на вопрос «Где я в пространстве?». </a:t>
            </a:r>
          </a:p>
          <a:p>
            <a:pPr algn="l">
              <a:lnSpc>
                <a:spcPts val="3380"/>
              </a:lnSpc>
            </a:pPr>
            <a:endParaRPr lang="ru-RU" sz="2400" dirty="0">
              <a:solidFill>
                <a:srgbClr val="343434"/>
              </a:solidFill>
              <a:latin typeface="Times New Roman" panose="02020603050405020304" pitchFamily="18" charset="0"/>
              <a:ea typeface="Glacial Indifference"/>
              <a:cs typeface="Times New Roman" panose="02020603050405020304" pitchFamily="18" charset="0"/>
              <a:sym typeface="Glacial Indifference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Проприоцептивная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Чувство тела. Сообщает мозгу о положении мышц, суставов, о том, с какой силой мы давим или сжимаем. Это наша внутренняя GPS-карта.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Интероцептивная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Ощущения от внутренних органов (голод, жажда, сердцебиение, позывы в туалет). Сенсорная интеграция — это процесс, при котором мозг организует все эти сигналы, фильтрует важное и выдает адекватную ответную реакцию. У многих детей с ОВЗ этот процесс может нарушаться. </a:t>
            </a:r>
          </a:p>
          <a:p>
            <a:pPr algn="l">
              <a:lnSpc>
                <a:spcPts val="3380"/>
              </a:lnSpc>
            </a:pPr>
            <a:endParaRPr lang="en-US" sz="2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1040" y="3192676"/>
            <a:ext cx="7370818" cy="671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59"/>
              </a:lnSpc>
              <a:spcBef>
                <a:spcPct val="0"/>
              </a:spcBef>
            </a:pPr>
            <a:r>
              <a:rPr lang="ru-RU" sz="4799" spc="292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Сенсорные  системы</a:t>
            </a:r>
            <a:endParaRPr lang="en-US" sz="4799" spc="292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0" y="3155315"/>
            <a:ext cx="5485807" cy="3685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95685" y="4798114"/>
            <a:ext cx="5648956" cy="5917954"/>
          </a:xfrm>
          <a:custGeom>
            <a:avLst/>
            <a:gdLst/>
            <a:ahLst/>
            <a:cxnLst/>
            <a:rect l="l" t="t" r="r" b="b"/>
            <a:pathLst>
              <a:path w="5648956" h="5917954">
                <a:moveTo>
                  <a:pt x="0" y="0"/>
                </a:moveTo>
                <a:lnTo>
                  <a:pt x="5648957" y="0"/>
                </a:lnTo>
                <a:lnTo>
                  <a:pt x="5648957" y="5917955"/>
                </a:lnTo>
                <a:lnTo>
                  <a:pt x="0" y="59179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0533638" y="-353894"/>
            <a:ext cx="4735518" cy="4961019"/>
          </a:xfrm>
          <a:custGeom>
            <a:avLst/>
            <a:gdLst/>
            <a:ahLst/>
            <a:cxnLst/>
            <a:rect l="l" t="t" r="r" b="b"/>
            <a:pathLst>
              <a:path w="4735518" h="4961019">
                <a:moveTo>
                  <a:pt x="0" y="0"/>
                </a:moveTo>
                <a:lnTo>
                  <a:pt x="4735518" y="0"/>
                </a:lnTo>
                <a:lnTo>
                  <a:pt x="4735518" y="4961018"/>
                </a:lnTo>
                <a:lnTo>
                  <a:pt x="0" y="4961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99245" y="933450"/>
            <a:ext cx="8144755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Почему он так себя ведёт?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9245" y="3395663"/>
            <a:ext cx="7769648" cy="671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59"/>
              </a:lnSpc>
              <a:spcBef>
                <a:spcPct val="0"/>
              </a:spcBef>
            </a:pPr>
            <a:r>
              <a:rPr lang="ru-RU" sz="4799" spc="292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Сенсорные системы</a:t>
            </a:r>
            <a:endParaRPr lang="en-US" sz="4799" spc="292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7" name="Freeform 7"/>
          <p:cNvSpPr/>
          <p:nvPr/>
        </p:nvSpPr>
        <p:spPr>
          <a:xfrm rot="2912071">
            <a:off x="16423427" y="59276"/>
            <a:ext cx="4442429" cy="4114800"/>
          </a:xfrm>
          <a:custGeom>
            <a:avLst/>
            <a:gdLst/>
            <a:ahLst/>
            <a:cxnLst/>
            <a:rect l="l" t="t" r="r" b="b"/>
            <a:pathLst>
              <a:path w="4442429" h="4114800">
                <a:moveTo>
                  <a:pt x="0" y="0"/>
                </a:moveTo>
                <a:lnTo>
                  <a:pt x="4442429" y="0"/>
                </a:lnTo>
                <a:lnTo>
                  <a:pt x="44424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912071">
            <a:off x="10260638" y="4941872"/>
            <a:ext cx="2970854" cy="2808975"/>
          </a:xfrm>
          <a:custGeom>
            <a:avLst/>
            <a:gdLst/>
            <a:ahLst/>
            <a:cxnLst/>
            <a:rect l="l" t="t" r="r" b="b"/>
            <a:pathLst>
              <a:path w="2970854" h="2808975">
                <a:moveTo>
                  <a:pt x="0" y="0"/>
                </a:moveTo>
                <a:lnTo>
                  <a:pt x="2970854" y="0"/>
                </a:lnTo>
                <a:lnTo>
                  <a:pt x="2970854" y="2808975"/>
                </a:lnTo>
                <a:lnTo>
                  <a:pt x="0" y="28089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t="-784" r="-16972" b="-13804"/>
            </a:stretch>
          </a:blipFill>
        </p:spPr>
      </p:sp>
      <p:sp>
        <p:nvSpPr>
          <p:cNvPr id="9" name="Прямоугольник 8"/>
          <p:cNvSpPr/>
          <p:nvPr/>
        </p:nvSpPr>
        <p:spPr>
          <a:xfrm>
            <a:off x="715312" y="4798114"/>
            <a:ext cx="84286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Сенсорная чувствительность (Избегание):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слишком сильные, болезненные. Ребенок кричит от шума пылесоса, сдирает с себя бирки на одежде, отказывается от определенной пищи, боится качелей.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Сенсорный поиск (Недостаточность):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 слишком слабые. Ребенок ищет их, сам себя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дозагружает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 постоянно кружится, прыгает, врезается в углы, жует все подряд, любит очень крепкие объятия.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189575">
            <a:off x="1280015" y="-1908585"/>
            <a:ext cx="4536968" cy="2897988"/>
          </a:xfrm>
          <a:custGeom>
            <a:avLst/>
            <a:gdLst/>
            <a:ahLst/>
            <a:cxnLst/>
            <a:rect l="l" t="t" r="r" b="b"/>
            <a:pathLst>
              <a:path w="4536968" h="2897988">
                <a:moveTo>
                  <a:pt x="0" y="0"/>
                </a:moveTo>
                <a:lnTo>
                  <a:pt x="4536968" y="0"/>
                </a:lnTo>
                <a:lnTo>
                  <a:pt x="4536968" y="2897988"/>
                </a:lnTo>
                <a:lnTo>
                  <a:pt x="0" y="2897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947914" y="4448543"/>
            <a:ext cx="10392169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ru-RU" sz="9999" spc="609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Простые</a:t>
            </a:r>
          </a:p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ru-RU" sz="9999" spc="609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помощники</a:t>
            </a:r>
            <a:endParaRPr lang="en-US" sz="9999" spc="609" dirty="0">
              <a:solidFill>
                <a:srgbClr val="E6EFF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Freeform 4"/>
          <p:cNvSpPr/>
          <p:nvPr/>
        </p:nvSpPr>
        <p:spPr>
          <a:xfrm rot="-2118070">
            <a:off x="16688607" y="1697332"/>
            <a:ext cx="3965843" cy="2533182"/>
          </a:xfrm>
          <a:custGeom>
            <a:avLst/>
            <a:gdLst/>
            <a:ahLst/>
            <a:cxnLst/>
            <a:rect l="l" t="t" r="r" b="b"/>
            <a:pathLst>
              <a:path w="3965843" h="2533182">
                <a:moveTo>
                  <a:pt x="0" y="0"/>
                </a:moveTo>
                <a:lnTo>
                  <a:pt x="3965842" y="0"/>
                </a:lnTo>
                <a:lnTo>
                  <a:pt x="3965842" y="2533182"/>
                </a:lnTo>
                <a:lnTo>
                  <a:pt x="0" y="2533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3842474" y="4393415"/>
            <a:ext cx="4122715" cy="5598749"/>
          </a:xfrm>
          <a:custGeom>
            <a:avLst/>
            <a:gdLst/>
            <a:ahLst/>
            <a:cxnLst/>
            <a:rect l="l" t="t" r="r" b="b"/>
            <a:pathLst>
              <a:path w="4122715" h="5598749">
                <a:moveTo>
                  <a:pt x="4122715" y="0"/>
                </a:moveTo>
                <a:lnTo>
                  <a:pt x="0" y="0"/>
                </a:lnTo>
                <a:lnTo>
                  <a:pt x="0" y="5598749"/>
                </a:lnTo>
                <a:lnTo>
                  <a:pt x="4122715" y="5598749"/>
                </a:lnTo>
                <a:lnTo>
                  <a:pt x="412271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118070">
            <a:off x="10363070" y="9479042"/>
            <a:ext cx="3965843" cy="2533182"/>
          </a:xfrm>
          <a:custGeom>
            <a:avLst/>
            <a:gdLst/>
            <a:ahLst/>
            <a:cxnLst/>
            <a:rect l="l" t="t" r="r" b="b"/>
            <a:pathLst>
              <a:path w="3965843" h="2533182">
                <a:moveTo>
                  <a:pt x="0" y="0"/>
                </a:moveTo>
                <a:lnTo>
                  <a:pt x="3965842" y="0"/>
                </a:lnTo>
                <a:lnTo>
                  <a:pt x="3965842" y="2533182"/>
                </a:lnTo>
                <a:lnTo>
                  <a:pt x="0" y="25331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947915" y="1950244"/>
            <a:ext cx="10392169" cy="1411044"/>
            <a:chOff x="0" y="0"/>
            <a:chExt cx="3136958" cy="42593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136959" cy="425935"/>
            </a:xfrm>
            <a:custGeom>
              <a:avLst/>
              <a:gdLst/>
              <a:ahLst/>
              <a:cxnLst/>
              <a:rect l="l" t="t" r="r" b="b"/>
              <a:pathLst>
                <a:path w="3136959" h="425935">
                  <a:moveTo>
                    <a:pt x="2933759" y="0"/>
                  </a:moveTo>
                  <a:lnTo>
                    <a:pt x="203200" y="0"/>
                  </a:lnTo>
                  <a:lnTo>
                    <a:pt x="0" y="212967"/>
                  </a:lnTo>
                  <a:lnTo>
                    <a:pt x="203200" y="425935"/>
                  </a:lnTo>
                  <a:lnTo>
                    <a:pt x="2933759" y="425935"/>
                  </a:lnTo>
                  <a:lnTo>
                    <a:pt x="3136959" y="212967"/>
                  </a:lnTo>
                  <a:lnTo>
                    <a:pt x="2933759" y="0"/>
                  </a:lnTo>
                  <a:close/>
                </a:path>
              </a:pathLst>
            </a:custGeom>
            <a:solidFill>
              <a:srgbClr val="92B2C4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52400" y="-28575"/>
              <a:ext cx="2832158" cy="454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4621964">
            <a:off x="-588135" y="-90488"/>
            <a:ext cx="4032504" cy="4114800"/>
          </a:xfrm>
          <a:custGeom>
            <a:avLst/>
            <a:gdLst/>
            <a:ahLst/>
            <a:cxnLst/>
            <a:rect l="l" t="t" r="r" b="b"/>
            <a:pathLst>
              <a:path w="4032504" h="4114800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342357" y="2177071"/>
            <a:ext cx="9603287" cy="936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53"/>
              </a:lnSpc>
            </a:pPr>
            <a:r>
              <a:rPr lang="ru-RU" sz="6199" spc="378" dirty="0" smtClean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Игрушки и материалы</a:t>
            </a:r>
            <a:endParaRPr lang="en-US" sz="6199" spc="378" dirty="0">
              <a:solidFill>
                <a:srgbClr val="3B3B3B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12" name="Freeform 12"/>
          <p:cNvSpPr/>
          <p:nvPr/>
        </p:nvSpPr>
        <p:spPr>
          <a:xfrm rot="-3189575">
            <a:off x="-2821567" y="2944421"/>
            <a:ext cx="4536968" cy="2897988"/>
          </a:xfrm>
          <a:custGeom>
            <a:avLst/>
            <a:gdLst/>
            <a:ahLst/>
            <a:cxnLst/>
            <a:rect l="l" t="t" r="r" b="b"/>
            <a:pathLst>
              <a:path w="4536968" h="2897988">
                <a:moveTo>
                  <a:pt x="0" y="0"/>
                </a:moveTo>
                <a:lnTo>
                  <a:pt x="4536968" y="0"/>
                </a:lnTo>
                <a:lnTo>
                  <a:pt x="4536968" y="2897988"/>
                </a:lnTo>
                <a:lnTo>
                  <a:pt x="0" y="28979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 rot="16200000">
            <a:off x="9046399" y="5240738"/>
            <a:ext cx="4223135" cy="381198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8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933450"/>
            <a:ext cx="1620114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Тактильная система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24" name="Freeform 24"/>
          <p:cNvSpPr/>
          <p:nvPr/>
        </p:nvSpPr>
        <p:spPr>
          <a:xfrm rot="8995059">
            <a:off x="-161008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0" y="0"/>
                </a:moveTo>
                <a:lnTo>
                  <a:pt x="2923397" y="0"/>
                </a:lnTo>
                <a:lnTo>
                  <a:pt x="2923397" y="2707796"/>
                </a:lnTo>
                <a:lnTo>
                  <a:pt x="0" y="2707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8994000" flipH="1">
            <a:off x="15496291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2923396" y="0"/>
                </a:moveTo>
                <a:lnTo>
                  <a:pt x="0" y="0"/>
                </a:lnTo>
                <a:lnTo>
                  <a:pt x="0" y="2707796"/>
                </a:lnTo>
                <a:lnTo>
                  <a:pt x="2923396" y="2707796"/>
                </a:lnTo>
                <a:lnTo>
                  <a:pt x="29233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574732"/>
            <a:ext cx="4572000" cy="4572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1365" y="2926958"/>
            <a:ext cx="6875640" cy="386754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3961" y="2919338"/>
            <a:ext cx="4847554" cy="379786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7"/>
          <a:srcRect l="15087" t="16729" r="12383" b="15654"/>
          <a:stretch/>
        </p:blipFill>
        <p:spPr>
          <a:xfrm>
            <a:off x="11141669" y="6515100"/>
            <a:ext cx="2787628" cy="344802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14097" y="6972300"/>
            <a:ext cx="3193182" cy="319318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3201" y="7330602"/>
            <a:ext cx="5099346" cy="2739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 rot="16200000">
            <a:off x="9046399" y="5240738"/>
            <a:ext cx="4223135" cy="381198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8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933450"/>
            <a:ext cx="1620114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err="1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Проприоцепция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24" name="Freeform 24"/>
          <p:cNvSpPr/>
          <p:nvPr/>
        </p:nvSpPr>
        <p:spPr>
          <a:xfrm rot="8995059">
            <a:off x="-161008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0" y="0"/>
                </a:moveTo>
                <a:lnTo>
                  <a:pt x="2923397" y="0"/>
                </a:lnTo>
                <a:lnTo>
                  <a:pt x="2923397" y="2707796"/>
                </a:lnTo>
                <a:lnTo>
                  <a:pt x="0" y="2707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8994000" flipH="1">
            <a:off x="15496291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2923396" y="0"/>
                </a:moveTo>
                <a:lnTo>
                  <a:pt x="0" y="0"/>
                </a:lnTo>
                <a:lnTo>
                  <a:pt x="0" y="2707796"/>
                </a:lnTo>
                <a:lnTo>
                  <a:pt x="2923396" y="2707796"/>
                </a:lnTo>
                <a:lnTo>
                  <a:pt x="29233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596558"/>
            <a:ext cx="5304014" cy="35433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710" y="2476500"/>
            <a:ext cx="4229100" cy="4229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2476500"/>
            <a:ext cx="4944886" cy="4944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9533" y="6946359"/>
            <a:ext cx="4587886" cy="266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9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 rot="16200000">
            <a:off x="9046399" y="5240738"/>
            <a:ext cx="4223135" cy="381198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8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933450"/>
            <a:ext cx="1620114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вестибулярная система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24" name="Freeform 24"/>
          <p:cNvSpPr/>
          <p:nvPr/>
        </p:nvSpPr>
        <p:spPr>
          <a:xfrm rot="8995059">
            <a:off x="-161008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0" y="0"/>
                </a:moveTo>
                <a:lnTo>
                  <a:pt x="2923397" y="0"/>
                </a:lnTo>
                <a:lnTo>
                  <a:pt x="2923397" y="2707796"/>
                </a:lnTo>
                <a:lnTo>
                  <a:pt x="0" y="2707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8994000" flipH="1">
            <a:off x="15496291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2923396" y="0"/>
                </a:moveTo>
                <a:lnTo>
                  <a:pt x="0" y="0"/>
                </a:lnTo>
                <a:lnTo>
                  <a:pt x="0" y="2707796"/>
                </a:lnTo>
                <a:lnTo>
                  <a:pt x="2923396" y="2707796"/>
                </a:lnTo>
                <a:lnTo>
                  <a:pt x="29233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76500"/>
            <a:ext cx="4377142" cy="43771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2287934"/>
            <a:ext cx="3790950" cy="37909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2221" y="2386437"/>
            <a:ext cx="6943517" cy="31423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126" y="7165586"/>
            <a:ext cx="2671762" cy="26717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355" y="6999477"/>
            <a:ext cx="2933700" cy="2933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90204" y="5527885"/>
            <a:ext cx="6248400" cy="25689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6887" y="6370331"/>
            <a:ext cx="4326672" cy="288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/>
          <p:nvPr/>
        </p:nvSpPr>
        <p:spPr>
          <a:xfrm rot="16200000">
            <a:off x="9046399" y="5240738"/>
            <a:ext cx="4223135" cy="381198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80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933450"/>
            <a:ext cx="16201145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Слух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24" name="Freeform 24"/>
          <p:cNvSpPr/>
          <p:nvPr/>
        </p:nvSpPr>
        <p:spPr>
          <a:xfrm rot="8995059">
            <a:off x="-161008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0" y="0"/>
                </a:moveTo>
                <a:lnTo>
                  <a:pt x="2923397" y="0"/>
                </a:lnTo>
                <a:lnTo>
                  <a:pt x="2923397" y="2707796"/>
                </a:lnTo>
                <a:lnTo>
                  <a:pt x="0" y="27077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8994000" flipH="1">
            <a:off x="15496291" y="-325198"/>
            <a:ext cx="2923396" cy="2707796"/>
          </a:xfrm>
          <a:custGeom>
            <a:avLst/>
            <a:gdLst/>
            <a:ahLst/>
            <a:cxnLst/>
            <a:rect l="l" t="t" r="r" b="b"/>
            <a:pathLst>
              <a:path w="2923396" h="2707796">
                <a:moveTo>
                  <a:pt x="2923396" y="0"/>
                </a:moveTo>
                <a:lnTo>
                  <a:pt x="0" y="0"/>
                </a:lnTo>
                <a:lnTo>
                  <a:pt x="0" y="2707796"/>
                </a:lnTo>
                <a:lnTo>
                  <a:pt x="2923396" y="2707796"/>
                </a:lnTo>
                <a:lnTo>
                  <a:pt x="292339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2519061"/>
            <a:ext cx="4654528" cy="46545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0" y="2723278"/>
            <a:ext cx="4121889" cy="40375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883" y="3467100"/>
            <a:ext cx="5907162" cy="590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85800" y="589042"/>
            <a:ext cx="840504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Домашние игры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45075" y="3823872"/>
            <a:ext cx="735776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ru-RU" sz="7200" b="1" i="1" dirty="0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Игры на</a:t>
            </a:r>
          </a:p>
          <a:p>
            <a:pPr algn="l">
              <a:lnSpc>
                <a:spcPct val="150000"/>
              </a:lnSpc>
            </a:pPr>
            <a:r>
              <a:rPr lang="ru-RU" sz="7200" b="1" i="1" dirty="0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</a:t>
            </a:r>
            <a:r>
              <a:rPr lang="ru-RU" sz="7200" b="1" i="1" dirty="0" err="1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тактильность</a:t>
            </a:r>
            <a:endParaRPr lang="en-US" sz="7200" b="1" i="1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297798" y="2861944"/>
            <a:ext cx="8380602" cy="2129155"/>
            <a:chOff x="0" y="0"/>
            <a:chExt cx="2083183" cy="2963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83183" cy="296354"/>
            </a:xfrm>
            <a:custGeom>
              <a:avLst/>
              <a:gdLst/>
              <a:ahLst/>
              <a:cxnLst/>
              <a:rect l="l" t="t" r="r" b="b"/>
              <a:pathLst>
                <a:path w="2083183" h="296354">
                  <a:moveTo>
                    <a:pt x="1879983" y="0"/>
                  </a:moveTo>
                  <a:lnTo>
                    <a:pt x="0" y="0"/>
                  </a:lnTo>
                  <a:lnTo>
                    <a:pt x="0" y="296354"/>
                  </a:lnTo>
                  <a:lnTo>
                    <a:pt x="1879983" y="296354"/>
                  </a:lnTo>
                  <a:lnTo>
                    <a:pt x="2083183" y="148177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C492B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68883" cy="324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887725" y="3272343"/>
            <a:ext cx="6028674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3200" dirty="0"/>
              <a:t>«Волшебный мешочек»: Угадывать на ощупь игрушки, фигурки, природные материалы. </a:t>
            </a:r>
            <a:endParaRPr lang="en-US" sz="3200" dirty="0">
              <a:solidFill>
                <a:srgbClr val="3B3B3B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297798" y="7961172"/>
            <a:ext cx="8380602" cy="1906727"/>
            <a:chOff x="0" y="0"/>
            <a:chExt cx="2083183" cy="2963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83183" cy="296354"/>
            </a:xfrm>
            <a:custGeom>
              <a:avLst/>
              <a:gdLst/>
              <a:ahLst/>
              <a:cxnLst/>
              <a:rect l="l" t="t" r="r" b="b"/>
              <a:pathLst>
                <a:path w="2083183" h="296354">
                  <a:moveTo>
                    <a:pt x="1879983" y="0"/>
                  </a:moveTo>
                  <a:lnTo>
                    <a:pt x="0" y="0"/>
                  </a:lnTo>
                  <a:lnTo>
                    <a:pt x="0" y="296354"/>
                  </a:lnTo>
                  <a:lnTo>
                    <a:pt x="1879983" y="296354"/>
                  </a:lnTo>
                  <a:lnTo>
                    <a:pt x="2083183" y="148177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C492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968883" cy="324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525820" y="8352991"/>
            <a:ext cx="5453541" cy="11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3200" dirty="0"/>
              <a:t>«Поиск сокровищ»: В емкости с фасолью или рисом найти мелкие игрушки</a:t>
            </a:r>
            <a:endParaRPr lang="en-US" sz="3200" dirty="0">
              <a:solidFill>
                <a:srgbClr val="3B3B3B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9297798" y="5509851"/>
            <a:ext cx="8380602" cy="1932570"/>
            <a:chOff x="0" y="0"/>
            <a:chExt cx="2083183" cy="2963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83183" cy="296354"/>
            </a:xfrm>
            <a:custGeom>
              <a:avLst/>
              <a:gdLst/>
              <a:ahLst/>
              <a:cxnLst/>
              <a:rect l="l" t="t" r="r" b="b"/>
              <a:pathLst>
                <a:path w="2083183" h="296354">
                  <a:moveTo>
                    <a:pt x="1879983" y="0"/>
                  </a:moveTo>
                  <a:lnTo>
                    <a:pt x="0" y="0"/>
                  </a:lnTo>
                  <a:lnTo>
                    <a:pt x="0" y="296354"/>
                  </a:lnTo>
                  <a:lnTo>
                    <a:pt x="1879983" y="296354"/>
                  </a:lnTo>
                  <a:lnTo>
                    <a:pt x="2083183" y="148177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FDD48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968883" cy="324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600791" y="5943957"/>
            <a:ext cx="6330848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3200" dirty="0"/>
              <a:t>«Рисование на манке»: На подносе с тонким слоем манки/муки можно рисовать пальцами. </a:t>
            </a:r>
            <a:r>
              <a:rPr lang="ru-RU" sz="3200" dirty="0" smtClean="0"/>
              <a:t>  </a:t>
            </a:r>
            <a:endParaRPr lang="en-US" sz="3200" dirty="0">
              <a:solidFill>
                <a:srgbClr val="3B3B3B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583516" y="3326984"/>
            <a:ext cx="731749" cy="99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849"/>
              </a:lnSpc>
              <a:spcBef>
                <a:spcPct val="0"/>
              </a:spcBef>
            </a:pPr>
            <a:r>
              <a:rPr lang="en-US" sz="4999" u="none" dirty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01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13242" y="6004421"/>
            <a:ext cx="731749" cy="99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849"/>
              </a:lnSpc>
              <a:spcBef>
                <a:spcPct val="0"/>
              </a:spcBef>
            </a:pPr>
            <a:r>
              <a:rPr lang="en-US" sz="4999" dirty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02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13242" y="8249980"/>
            <a:ext cx="731749" cy="99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849"/>
              </a:lnSpc>
              <a:spcBef>
                <a:spcPct val="0"/>
              </a:spcBef>
            </a:pPr>
            <a:r>
              <a:rPr lang="en-US" sz="4999" dirty="0">
                <a:solidFill>
                  <a:srgbClr val="3B3B3B"/>
                </a:solidFill>
                <a:latin typeface="Scripter"/>
                <a:ea typeface="Scripter"/>
                <a:cs typeface="Scripter"/>
                <a:sym typeface="Scripter"/>
              </a:rPr>
              <a:t>03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583517" y="-3121528"/>
            <a:ext cx="9654592" cy="5983473"/>
            <a:chOff x="0" y="0"/>
            <a:chExt cx="12872789" cy="7977964"/>
          </a:xfrm>
        </p:grpSpPr>
        <p:sp>
          <p:nvSpPr>
            <p:cNvPr id="30" name="Freeform 30"/>
            <p:cNvSpPr/>
            <p:nvPr/>
          </p:nvSpPr>
          <p:spPr>
            <a:xfrm rot="1254322">
              <a:off x="490275" y="95209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4"/>
                  </a:lnTo>
                  <a:lnTo>
                    <a:pt x="0" y="386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-9805223">
              <a:off x="6397962" y="333123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5"/>
                  </a:lnTo>
                  <a:lnTo>
                    <a:pt x="0" y="3863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2" name="Freeform 32"/>
          <p:cNvSpPr/>
          <p:nvPr/>
        </p:nvSpPr>
        <p:spPr>
          <a:xfrm rot="8032752">
            <a:off x="18451067" y="3285587"/>
            <a:ext cx="4536968" cy="2897988"/>
          </a:xfrm>
          <a:custGeom>
            <a:avLst/>
            <a:gdLst/>
            <a:ahLst/>
            <a:cxnLst/>
            <a:rect l="l" t="t" r="r" b="b"/>
            <a:pathLst>
              <a:path w="4536968" h="2897988">
                <a:moveTo>
                  <a:pt x="0" y="0"/>
                </a:moveTo>
                <a:lnTo>
                  <a:pt x="4536968" y="0"/>
                </a:lnTo>
                <a:lnTo>
                  <a:pt x="4536968" y="2897988"/>
                </a:lnTo>
                <a:lnTo>
                  <a:pt x="0" y="2897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 rot="-9805223">
            <a:off x="-2893674" y="8838006"/>
            <a:ext cx="4536968" cy="2897988"/>
          </a:xfrm>
          <a:custGeom>
            <a:avLst/>
            <a:gdLst/>
            <a:ahLst/>
            <a:cxnLst/>
            <a:rect l="l" t="t" r="r" b="b"/>
            <a:pathLst>
              <a:path w="4536968" h="2897988">
                <a:moveTo>
                  <a:pt x="0" y="0"/>
                </a:moveTo>
                <a:lnTo>
                  <a:pt x="4536968" y="0"/>
                </a:lnTo>
                <a:lnTo>
                  <a:pt x="4536968" y="2897988"/>
                </a:lnTo>
                <a:lnTo>
                  <a:pt x="0" y="28979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7996" y="478736"/>
            <a:ext cx="921155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Домашние игры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832068" y="4732621"/>
            <a:ext cx="5502896" cy="4204533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4" y="0"/>
                </a:lnTo>
                <a:lnTo>
                  <a:pt x="3758634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1523" y="4736993"/>
            <a:ext cx="5826037" cy="4303299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4" y="0"/>
                </a:lnTo>
                <a:lnTo>
                  <a:pt x="3758634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030200" y="4773305"/>
            <a:ext cx="4953000" cy="4168221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5" y="0"/>
                </a:lnTo>
                <a:lnTo>
                  <a:pt x="3758635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716616" y="5551939"/>
            <a:ext cx="3733800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/>
              <a:t>«Тяни-толкай»: Перетягивание каната, толкание стен (да, можно!), катание на спине папы, как на тачке.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88278" y="5551939"/>
            <a:ext cx="4002665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/>
              <a:t>«Бутерброд»: Аккуратно, с шутками, «закатываем» ребенка между диванными подушками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867400" y="1966885"/>
            <a:ext cx="7848599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Игры на </a:t>
            </a:r>
            <a:r>
              <a:rPr lang="ru-RU" sz="7200" b="1" i="1" dirty="0" err="1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проприоцепцию</a:t>
            </a:r>
            <a:endParaRPr lang="en-US" sz="7200" b="1" i="1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455228" y="5353166"/>
            <a:ext cx="4102944" cy="3180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/>
              <a:t>«Тяжелая работа»: Попросите ребенка перенести «важные» тяжелые книги, принести полную бутылку с водой, помочь подмести.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583517" y="-3121528"/>
            <a:ext cx="9654592" cy="5983473"/>
            <a:chOff x="0" y="0"/>
            <a:chExt cx="12872789" cy="7977964"/>
          </a:xfrm>
        </p:grpSpPr>
        <p:sp>
          <p:nvSpPr>
            <p:cNvPr id="20" name="Freeform 20"/>
            <p:cNvSpPr/>
            <p:nvPr/>
          </p:nvSpPr>
          <p:spPr>
            <a:xfrm rot="1254322">
              <a:off x="490275" y="95209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4"/>
                  </a:lnTo>
                  <a:lnTo>
                    <a:pt x="0" y="386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9805223">
              <a:off x="6397962" y="333123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5"/>
                  </a:lnTo>
                  <a:lnTo>
                    <a:pt x="0" y="3863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7996" y="478736"/>
            <a:ext cx="921155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Домашние игры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846144" y="4945166"/>
            <a:ext cx="5353454" cy="3996360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4" y="0"/>
                </a:lnTo>
                <a:lnTo>
                  <a:pt x="3758634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41523" y="4736993"/>
            <a:ext cx="5826037" cy="4303299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4" y="0"/>
                </a:lnTo>
                <a:lnTo>
                  <a:pt x="3758634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030200" y="4773305"/>
            <a:ext cx="4953000" cy="4168221"/>
          </a:xfrm>
          <a:custGeom>
            <a:avLst/>
            <a:gdLst/>
            <a:ahLst/>
            <a:cxnLst/>
            <a:rect l="l" t="t" r="r" b="b"/>
            <a:pathLst>
              <a:path w="3758635" h="2086042">
                <a:moveTo>
                  <a:pt x="0" y="0"/>
                </a:moveTo>
                <a:lnTo>
                  <a:pt x="3758635" y="0"/>
                </a:lnTo>
                <a:lnTo>
                  <a:pt x="3758635" y="2086042"/>
                </a:lnTo>
                <a:lnTo>
                  <a:pt x="0" y="20860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596994" y="5750712"/>
            <a:ext cx="4031253" cy="1611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/>
              <a:t>«Лабиринт»: Ползание через тоннели из стульев и покрывал.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1404" y="5863553"/>
            <a:ext cx="4717003" cy="16112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/>
              <a:t>«Качели-</a:t>
            </a:r>
            <a:r>
              <a:rPr lang="ru-RU" sz="3600" dirty="0" err="1"/>
              <a:t>обнимашки</a:t>
            </a:r>
            <a:r>
              <a:rPr lang="ru-RU" sz="3600" dirty="0"/>
              <a:t>»: Покачивание ребенка в одеяле (двум взрослым). 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648200" y="2181716"/>
            <a:ext cx="104394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343434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Игры на вестибулярный аппарат</a:t>
            </a:r>
            <a:endParaRPr lang="en-US" sz="7200" b="1" i="1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563600" y="5524500"/>
            <a:ext cx="4198347" cy="2008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lang="ru-RU" sz="3600" dirty="0" smtClean="0"/>
              <a:t> </a:t>
            </a:r>
            <a:r>
              <a:rPr lang="ru-RU" sz="3600" dirty="0"/>
              <a:t>«</a:t>
            </a:r>
            <a:r>
              <a:rPr lang="ru-RU" sz="3600" dirty="0" err="1"/>
              <a:t>Фитбол</a:t>
            </a:r>
            <a:r>
              <a:rPr lang="ru-RU" sz="3600" dirty="0"/>
              <a:t>-езда»: Лежа животом на мяче, перекатываться, опираясь на руки. </a:t>
            </a:r>
            <a:endParaRPr lang="en-US" sz="36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583517" y="-3121528"/>
            <a:ext cx="9654592" cy="5983473"/>
            <a:chOff x="0" y="0"/>
            <a:chExt cx="12872789" cy="7977964"/>
          </a:xfrm>
        </p:grpSpPr>
        <p:sp>
          <p:nvSpPr>
            <p:cNvPr id="20" name="Freeform 20"/>
            <p:cNvSpPr/>
            <p:nvPr/>
          </p:nvSpPr>
          <p:spPr>
            <a:xfrm rot="1254322">
              <a:off x="490275" y="95209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4"/>
                  </a:lnTo>
                  <a:lnTo>
                    <a:pt x="0" y="386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9805223">
              <a:off x="6397962" y="3331230"/>
              <a:ext cx="6049290" cy="3863984"/>
            </a:xfrm>
            <a:custGeom>
              <a:avLst/>
              <a:gdLst/>
              <a:ahLst/>
              <a:cxnLst/>
              <a:rect l="l" t="t" r="r" b="b"/>
              <a:pathLst>
                <a:path w="6049290" h="3863984">
                  <a:moveTo>
                    <a:pt x="0" y="0"/>
                  </a:moveTo>
                  <a:lnTo>
                    <a:pt x="6049290" y="0"/>
                  </a:lnTo>
                  <a:lnTo>
                    <a:pt x="6049290" y="3863985"/>
                  </a:lnTo>
                  <a:lnTo>
                    <a:pt x="0" y="3863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64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28700" y="1441559"/>
            <a:ext cx="5358020" cy="7816741"/>
          </a:xfrm>
          <a:custGeom>
            <a:avLst/>
            <a:gdLst/>
            <a:ahLst/>
            <a:cxnLst/>
            <a:rect l="l" t="t" r="r" b="b"/>
            <a:pathLst>
              <a:path w="5358020" h="7816741">
                <a:moveTo>
                  <a:pt x="0" y="0"/>
                </a:moveTo>
                <a:lnTo>
                  <a:pt x="5358020" y="0"/>
                </a:lnTo>
                <a:lnTo>
                  <a:pt x="5358020" y="7816741"/>
                </a:lnTo>
                <a:lnTo>
                  <a:pt x="0" y="78167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170706" y="933450"/>
            <a:ext cx="905989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План на неделю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846661"/>
              </p:ext>
            </p:extLst>
          </p:nvPr>
        </p:nvGraphicFramePr>
        <p:xfrm>
          <a:off x="6781800" y="2400300"/>
          <a:ext cx="10972800" cy="739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3796536299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48567948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623935668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День недели/ Время суток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i="1" dirty="0" smtClean="0"/>
                        <a:t>Утро/день</a:t>
                      </a:r>
                      <a:endParaRPr lang="ru-RU" sz="3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b="1" i="1" dirty="0" smtClean="0"/>
                        <a:t>День/вечер</a:t>
                      </a:r>
                      <a:endParaRPr lang="ru-RU" sz="3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90882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Понедельник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Перенос книг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Массаж спины через одежду мячиком-ежиком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770208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Вторник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минут на </a:t>
                      </a:r>
                      <a:r>
                        <a:rPr lang="ru-RU" sz="20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фитболе</a:t>
                      </a: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(покачаться, попрыгать)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Игра с кинетическим песком или тестом.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7666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Среда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Ползание через «пещеру» из стульев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«Волшебный мешочек» с 3 знакомыми предметами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55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Четверг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Перетягивание каната или эспандера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Укутывание в плед и чтение книги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41486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Пятница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Танцы под ритмичную музыку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Рисование пальцами на манке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32435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Суббота</a:t>
                      </a:r>
                      <a:endParaRPr lang="ru-RU" sz="3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Поход в парк: лазание, качание на качелях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Принятие теплой ванны с пеной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4321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sz="3600" b="1" i="1" dirty="0" smtClean="0"/>
                        <a:t>Воскресенье</a:t>
                      </a:r>
                      <a:endParaRPr lang="ru-RU" sz="3600" b="1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Сенсорный отдых: спокойный день, минимум гостей и поездок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198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9245" y="891505"/>
            <a:ext cx="569860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ru-RU" sz="8000" spc="488" dirty="0" err="1" smtClean="0">
                <a:solidFill>
                  <a:srgbClr val="343434"/>
                </a:solidFill>
                <a:latin typeface="Scripter"/>
                <a:ea typeface="Scripter"/>
                <a:cs typeface="Scripter"/>
                <a:sym typeface="Scripter"/>
              </a:rPr>
              <a:t>Лайфхаки</a:t>
            </a:r>
            <a:endParaRPr lang="en-US" sz="8000" spc="488" dirty="0">
              <a:solidFill>
                <a:srgbClr val="34343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7973764" y="988409"/>
            <a:ext cx="9285536" cy="1401788"/>
            <a:chOff x="0" y="0"/>
            <a:chExt cx="2083183" cy="38464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83183" cy="384643"/>
            </a:xfrm>
            <a:custGeom>
              <a:avLst/>
              <a:gdLst/>
              <a:ahLst/>
              <a:cxnLst/>
              <a:rect l="l" t="t" r="r" b="b"/>
              <a:pathLst>
                <a:path w="2083183" h="384643">
                  <a:moveTo>
                    <a:pt x="1879983" y="0"/>
                  </a:moveTo>
                  <a:lnTo>
                    <a:pt x="0" y="0"/>
                  </a:lnTo>
                  <a:lnTo>
                    <a:pt x="0" y="384643"/>
                  </a:lnTo>
                  <a:lnTo>
                    <a:pt x="1879983" y="384643"/>
                  </a:lnTo>
                  <a:lnTo>
                    <a:pt x="2083183" y="192322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C492B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68883" cy="413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73764" y="4612112"/>
            <a:ext cx="9285536" cy="1438724"/>
            <a:chOff x="0" y="0"/>
            <a:chExt cx="2083183" cy="3846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83183" cy="384643"/>
            </a:xfrm>
            <a:custGeom>
              <a:avLst/>
              <a:gdLst/>
              <a:ahLst/>
              <a:cxnLst/>
              <a:rect l="l" t="t" r="r" b="b"/>
              <a:pathLst>
                <a:path w="2083183" h="384643">
                  <a:moveTo>
                    <a:pt x="1879983" y="0"/>
                  </a:moveTo>
                  <a:lnTo>
                    <a:pt x="0" y="0"/>
                  </a:lnTo>
                  <a:lnTo>
                    <a:pt x="0" y="384643"/>
                  </a:lnTo>
                  <a:lnTo>
                    <a:pt x="1879983" y="384643"/>
                  </a:lnTo>
                  <a:lnTo>
                    <a:pt x="2083183" y="192322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C492B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968883" cy="413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973764" y="2703142"/>
            <a:ext cx="9285536" cy="1506985"/>
            <a:chOff x="0" y="0"/>
            <a:chExt cx="2083183" cy="38464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83183" cy="384643"/>
            </a:xfrm>
            <a:custGeom>
              <a:avLst/>
              <a:gdLst/>
              <a:ahLst/>
              <a:cxnLst/>
              <a:rect l="l" t="t" r="r" b="b"/>
              <a:pathLst>
                <a:path w="2083183" h="384643">
                  <a:moveTo>
                    <a:pt x="1879983" y="0"/>
                  </a:moveTo>
                  <a:lnTo>
                    <a:pt x="0" y="0"/>
                  </a:lnTo>
                  <a:lnTo>
                    <a:pt x="0" y="384643"/>
                  </a:lnTo>
                  <a:lnTo>
                    <a:pt x="1879983" y="384643"/>
                  </a:lnTo>
                  <a:lnTo>
                    <a:pt x="2083183" y="192322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FDD485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968883" cy="413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06412" y="1123530"/>
            <a:ext cx="8358225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2400" dirty="0"/>
              <a:t>Правило «Меньше = больше»: Не перегружайте комнату яркими плакатами и игрушками. Создайте «сенсорный уголок» — тихое, спокойное место для отдыха. </a:t>
            </a:r>
            <a:endParaRPr lang="en-US" sz="24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7973764" y="6412914"/>
            <a:ext cx="9285536" cy="1400492"/>
            <a:chOff x="0" y="0"/>
            <a:chExt cx="2083183" cy="38464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83183" cy="384643"/>
            </a:xfrm>
            <a:custGeom>
              <a:avLst/>
              <a:gdLst/>
              <a:ahLst/>
              <a:cxnLst/>
              <a:rect l="l" t="t" r="r" b="b"/>
              <a:pathLst>
                <a:path w="2083183" h="384643">
                  <a:moveTo>
                    <a:pt x="1879983" y="0"/>
                  </a:moveTo>
                  <a:lnTo>
                    <a:pt x="0" y="0"/>
                  </a:lnTo>
                  <a:lnTo>
                    <a:pt x="0" y="384643"/>
                  </a:lnTo>
                  <a:lnTo>
                    <a:pt x="1879983" y="384643"/>
                  </a:lnTo>
                  <a:lnTo>
                    <a:pt x="2083183" y="192322"/>
                  </a:lnTo>
                  <a:lnTo>
                    <a:pt x="1879983" y="0"/>
                  </a:lnTo>
                  <a:close/>
                </a:path>
              </a:pathLst>
            </a:custGeom>
            <a:solidFill>
              <a:srgbClr val="FDD48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968883" cy="413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06413" y="2855478"/>
            <a:ext cx="8172178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2400" dirty="0"/>
              <a:t>· Предсказуемость — друг: Заранее проговаривайте, что будет («Сейчас я включу фен, будет громко»). Используйте визуальное расписание. </a:t>
            </a:r>
          </a:p>
          <a:p>
            <a:pPr algn="l">
              <a:lnSpc>
                <a:spcPts val="2860"/>
              </a:lnSpc>
            </a:pPr>
            <a:endParaRPr lang="en-US" sz="22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206412" y="4705143"/>
            <a:ext cx="8033595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2400" dirty="0"/>
              <a:t>· Дайте контроль: Позвольте ребенку самому выбирать, </a:t>
            </a:r>
            <a:r>
              <a:rPr lang="ru-RU" sz="2400" dirty="0" smtClean="0"/>
              <a:t>какие  </a:t>
            </a:r>
            <a:r>
              <a:rPr lang="ru-RU" sz="2400" dirty="0"/>
              <a:t>колготки надеть (гладкие или с мягким ворсом), какую щетку для волос использовать. </a:t>
            </a:r>
          </a:p>
          <a:p>
            <a:pPr algn="l">
              <a:lnSpc>
                <a:spcPts val="2860"/>
              </a:lnSpc>
            </a:pPr>
            <a:endParaRPr lang="en-US" sz="22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206412" y="6526892"/>
            <a:ext cx="8033595" cy="146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2400" dirty="0"/>
              <a:t>· Соблюдайте сенсорную диету: Как и обычная диета, она должна быть сбалансированной. Чередуйте активные и спокойные занятия в течение дня. </a:t>
            </a:r>
          </a:p>
          <a:p>
            <a:pPr algn="l">
              <a:lnSpc>
                <a:spcPts val="2860"/>
              </a:lnSpc>
            </a:pPr>
            <a:endParaRPr lang="en-US" sz="22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287" y="8175485"/>
            <a:ext cx="9285013" cy="1460144"/>
          </a:xfrm>
          <a:prstGeom prst="rect">
            <a:avLst/>
          </a:prstGeom>
        </p:spPr>
      </p:pic>
      <p:sp>
        <p:nvSpPr>
          <p:cNvPr id="21" name="TextBox 19"/>
          <p:cNvSpPr txBox="1"/>
          <p:nvPr/>
        </p:nvSpPr>
        <p:spPr>
          <a:xfrm>
            <a:off x="8206412" y="8321013"/>
            <a:ext cx="8033595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0"/>
              </a:lnSpc>
            </a:pPr>
            <a:r>
              <a:rPr lang="ru-RU" sz="2400" dirty="0"/>
              <a:t>· Наблюдайте за своим ребенком: Он — ваш главный эксперт. Его поведение подскажет, что его перегружает, а что успокаивает. Ведите дневник наблюдений</a:t>
            </a:r>
            <a:r>
              <a:rPr lang="ru-RU" dirty="0"/>
              <a:t>.</a:t>
            </a:r>
          </a:p>
          <a:p>
            <a:pPr>
              <a:lnSpc>
                <a:spcPts val="2860"/>
              </a:lnSpc>
            </a:pPr>
            <a:endParaRPr lang="en-US" sz="2200" dirty="0">
              <a:solidFill>
                <a:srgbClr val="343434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9468" y="3769350"/>
            <a:ext cx="6788255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375"/>
              </a:spcAft>
            </a:pPr>
            <a:r>
              <a:rPr lang="ru-RU" sz="2400" kern="0" dirty="0" smtClean="0"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Дорогие родители, путь сенсорной интеграции — это не спринт, а марафон маленьких шагов. Вы делаете мир для него более предсказуемым, а значит, более безопасным. Вы — не терапевты. Вы — родители. Ваша главная задача — дать любовь и поддержку. А сенсорные игры — это просто еще один язык, на котором вы можете сказать своему ребенку: «Я тебя понимаю. Мы справимся». 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3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362801">
            <a:off x="4232610" y="9061375"/>
            <a:ext cx="2175484" cy="2451250"/>
          </a:xfrm>
          <a:custGeom>
            <a:avLst/>
            <a:gdLst/>
            <a:ahLst/>
            <a:cxnLst/>
            <a:rect l="l" t="t" r="r" b="b"/>
            <a:pathLst>
              <a:path w="2175484" h="2451250">
                <a:moveTo>
                  <a:pt x="0" y="0"/>
                </a:moveTo>
                <a:lnTo>
                  <a:pt x="2175484" y="0"/>
                </a:lnTo>
                <a:lnTo>
                  <a:pt x="2175484" y="2451250"/>
                </a:lnTo>
                <a:lnTo>
                  <a:pt x="0" y="245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15442" y="6426195"/>
            <a:ext cx="4259289" cy="4548755"/>
          </a:xfrm>
          <a:custGeom>
            <a:avLst/>
            <a:gdLst/>
            <a:ahLst/>
            <a:cxnLst/>
            <a:rect l="l" t="t" r="r" b="b"/>
            <a:pathLst>
              <a:path w="4259289" h="4548755">
                <a:moveTo>
                  <a:pt x="0" y="0"/>
                </a:moveTo>
                <a:lnTo>
                  <a:pt x="4259289" y="0"/>
                </a:lnTo>
                <a:lnTo>
                  <a:pt x="4259289" y="4548755"/>
                </a:lnTo>
                <a:lnTo>
                  <a:pt x="0" y="45487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321315" y="2767013"/>
            <a:ext cx="9645371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ru-RU" sz="9999" spc="609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Спасибо</a:t>
            </a:r>
          </a:p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ru-RU" sz="9999" spc="609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За</a:t>
            </a:r>
          </a:p>
          <a:p>
            <a:pPr marL="0" lvl="0" indent="0" algn="ctr">
              <a:lnSpc>
                <a:spcPts val="11999"/>
              </a:lnSpc>
              <a:spcBef>
                <a:spcPct val="0"/>
              </a:spcBef>
            </a:pPr>
            <a:r>
              <a:rPr lang="ru-RU" sz="9999" spc="609" dirty="0" smtClean="0">
                <a:solidFill>
                  <a:srgbClr val="E6EFF4"/>
                </a:solidFill>
                <a:latin typeface="Scripter"/>
                <a:ea typeface="Scripter"/>
                <a:cs typeface="Scripter"/>
                <a:sym typeface="Scripter"/>
              </a:rPr>
              <a:t>внимание</a:t>
            </a:r>
            <a:endParaRPr lang="en-US" sz="9999" spc="609" dirty="0">
              <a:solidFill>
                <a:srgbClr val="E6EFF4"/>
              </a:solidFill>
              <a:latin typeface="Scripter"/>
              <a:ea typeface="Scripter"/>
              <a:cs typeface="Scripter"/>
              <a:sym typeface="Scripter"/>
            </a:endParaRPr>
          </a:p>
        </p:txBody>
      </p:sp>
      <p:sp>
        <p:nvSpPr>
          <p:cNvPr id="5" name="Freeform 5"/>
          <p:cNvSpPr/>
          <p:nvPr/>
        </p:nvSpPr>
        <p:spPr>
          <a:xfrm rot="9691061">
            <a:off x="-793715" y="4442027"/>
            <a:ext cx="2175484" cy="2451250"/>
          </a:xfrm>
          <a:custGeom>
            <a:avLst/>
            <a:gdLst/>
            <a:ahLst/>
            <a:cxnLst/>
            <a:rect l="l" t="t" r="r" b="b"/>
            <a:pathLst>
              <a:path w="2175484" h="2451250">
                <a:moveTo>
                  <a:pt x="0" y="0"/>
                </a:moveTo>
                <a:lnTo>
                  <a:pt x="2175484" y="0"/>
                </a:lnTo>
                <a:lnTo>
                  <a:pt x="2175484" y="2451250"/>
                </a:lnTo>
                <a:lnTo>
                  <a:pt x="0" y="245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564982" y="578743"/>
            <a:ext cx="8718087" cy="2409362"/>
          </a:xfrm>
          <a:custGeom>
            <a:avLst/>
            <a:gdLst/>
            <a:ahLst/>
            <a:cxnLst/>
            <a:rect l="l" t="t" r="r" b="b"/>
            <a:pathLst>
              <a:path w="8718087" h="2409362">
                <a:moveTo>
                  <a:pt x="0" y="0"/>
                </a:moveTo>
                <a:lnTo>
                  <a:pt x="8718087" y="0"/>
                </a:lnTo>
                <a:lnTo>
                  <a:pt x="8718087" y="2409363"/>
                </a:lnTo>
                <a:lnTo>
                  <a:pt x="0" y="24093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691061">
            <a:off x="16678184" y="3269717"/>
            <a:ext cx="2175484" cy="2451250"/>
          </a:xfrm>
          <a:custGeom>
            <a:avLst/>
            <a:gdLst/>
            <a:ahLst/>
            <a:cxnLst/>
            <a:rect l="l" t="t" r="r" b="b"/>
            <a:pathLst>
              <a:path w="2175484" h="2451250">
                <a:moveTo>
                  <a:pt x="0" y="0"/>
                </a:moveTo>
                <a:lnTo>
                  <a:pt x="2175484" y="0"/>
                </a:lnTo>
                <a:lnTo>
                  <a:pt x="2175484" y="2451250"/>
                </a:lnTo>
                <a:lnTo>
                  <a:pt x="0" y="2451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0362801">
            <a:off x="13477240" y="-1550613"/>
            <a:ext cx="2175484" cy="2451250"/>
          </a:xfrm>
          <a:custGeom>
            <a:avLst/>
            <a:gdLst/>
            <a:ahLst/>
            <a:cxnLst/>
            <a:rect l="l" t="t" r="r" b="b"/>
            <a:pathLst>
              <a:path w="2175484" h="2451250">
                <a:moveTo>
                  <a:pt x="0" y="0"/>
                </a:moveTo>
                <a:lnTo>
                  <a:pt x="2175484" y="0"/>
                </a:lnTo>
                <a:lnTo>
                  <a:pt x="2175484" y="2451249"/>
                </a:lnTo>
                <a:lnTo>
                  <a:pt x="0" y="24512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836</Words>
  <Application>Microsoft Office PowerPoint</Application>
  <PresentationFormat>Произвольный</PresentationFormat>
  <Paragraphs>80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Scripter</vt:lpstr>
      <vt:lpstr>Glacial Indifference</vt:lpstr>
      <vt:lpstr>Arial</vt:lpstr>
      <vt:lpstr>Segoe UI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Narrative Creative Writing Skills English Presentation in Charcoal Colourful Fun Style</dc:title>
  <dc:creator>школа</dc:creator>
  <cp:lastModifiedBy>школа</cp:lastModifiedBy>
  <cp:revision>14</cp:revision>
  <dcterms:created xsi:type="dcterms:W3CDTF">2006-08-16T00:00:00Z</dcterms:created>
  <dcterms:modified xsi:type="dcterms:W3CDTF">2025-12-13T12:36:31Z</dcterms:modified>
  <dc:identifier>DAG606pXtaI</dc:identifier>
</cp:coreProperties>
</file>